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1" r:id="rId2"/>
    <p:sldMasterId id="2147483688" r:id="rId3"/>
  </p:sldMasterIdLst>
  <p:notesMasterIdLst>
    <p:notesMasterId r:id="rId47"/>
  </p:notesMasterIdLst>
  <p:sldIdLst>
    <p:sldId id="256" r:id="rId4"/>
    <p:sldId id="257" r:id="rId5"/>
    <p:sldId id="259" r:id="rId6"/>
    <p:sldId id="307" r:id="rId7"/>
    <p:sldId id="262" r:id="rId8"/>
    <p:sldId id="261" r:id="rId9"/>
    <p:sldId id="265" r:id="rId10"/>
    <p:sldId id="266" r:id="rId11"/>
    <p:sldId id="268" r:id="rId12"/>
    <p:sldId id="269" r:id="rId13"/>
    <p:sldId id="270" r:id="rId14"/>
    <p:sldId id="271" r:id="rId15"/>
    <p:sldId id="286" r:id="rId16"/>
    <p:sldId id="272" r:id="rId17"/>
    <p:sldId id="274" r:id="rId18"/>
    <p:sldId id="275" r:id="rId19"/>
    <p:sldId id="306" r:id="rId20"/>
    <p:sldId id="288" r:id="rId21"/>
    <p:sldId id="276" r:id="rId22"/>
    <p:sldId id="290" r:id="rId23"/>
    <p:sldId id="277" r:id="rId24"/>
    <p:sldId id="278" r:id="rId25"/>
    <p:sldId id="279" r:id="rId26"/>
    <p:sldId id="283" r:id="rId27"/>
    <p:sldId id="293" r:id="rId28"/>
    <p:sldId id="294" r:id="rId29"/>
    <p:sldId id="308" r:id="rId30"/>
    <p:sldId id="295" r:id="rId31"/>
    <p:sldId id="296" r:id="rId32"/>
    <p:sldId id="297" r:id="rId33"/>
    <p:sldId id="309" r:id="rId34"/>
    <p:sldId id="298" r:id="rId35"/>
    <p:sldId id="299" r:id="rId36"/>
    <p:sldId id="300" r:id="rId37"/>
    <p:sldId id="310" r:id="rId38"/>
    <p:sldId id="302" r:id="rId39"/>
    <p:sldId id="311" r:id="rId40"/>
    <p:sldId id="301" r:id="rId41"/>
    <p:sldId id="304" r:id="rId42"/>
    <p:sldId id="312" r:id="rId43"/>
    <p:sldId id="313" r:id="rId44"/>
    <p:sldId id="316" r:id="rId45"/>
    <p:sldId id="317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007E00"/>
    <a:srgbClr val="003250"/>
    <a:srgbClr val="009999"/>
    <a:srgbClr val="42A7C6"/>
    <a:srgbClr val="CC3300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54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246B8-E1AC-4DED-B86C-BE1D9F29C49E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BD158-E873-45BA-BB99-4DB87C9FC55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060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none" spc="150" baseline="0">
                <a:solidFill>
                  <a:schemeClr val="tx2"/>
                </a:solidFill>
                <a:latin typeface="+mj-lt"/>
              </a:defRPr>
            </a:lvl1pPr>
            <a:lvl2pPr marL="342892" indent="0" algn="ctr">
              <a:buNone/>
              <a:defRPr sz="1800"/>
            </a:lvl2pPr>
            <a:lvl3pPr marL="685783" indent="0" algn="ctr">
              <a:buNone/>
              <a:defRPr sz="1800"/>
            </a:lvl3pPr>
            <a:lvl4pPr marL="1028675" indent="0" algn="ctr">
              <a:buNone/>
              <a:defRPr sz="1500"/>
            </a:lvl4pPr>
            <a:lvl5pPr marL="1371566" indent="0" algn="ctr">
              <a:buNone/>
              <a:defRPr sz="1500"/>
            </a:lvl5pPr>
            <a:lvl6pPr marL="1714457" indent="0" algn="ctr">
              <a:buNone/>
              <a:defRPr sz="1500"/>
            </a:lvl6pPr>
            <a:lvl7pPr marL="2057348" indent="0" algn="ctr">
              <a:buNone/>
              <a:defRPr sz="1500"/>
            </a:lvl7pPr>
            <a:lvl8pPr marL="2400240" indent="0" algn="ctr">
              <a:buNone/>
              <a:defRPr sz="1500"/>
            </a:lvl8pPr>
            <a:lvl9pPr marL="2743132" indent="0" algn="ctr">
              <a:buNone/>
              <a:defRPr sz="15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3C8F1AE4-02B4-4F10-A3B9-E99D23895C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4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FFFFFF"/>
                </a:solidFill>
              </a:defRPr>
            </a:lvl1pPr>
          </a:lstStyle>
          <a:p>
            <a:fld id="{69B3893C-A8E9-4166-83E8-0130D3281F23}" type="datetime1">
              <a:rPr lang="en-US" smtClean="0"/>
              <a:t>7/23/2019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FEB93569-F488-48C5-9B8A-53E6195888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4640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A6BFA6F3-75A7-43BA-93D4-E0CE90502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5347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5BA733-0920-462E-B6C8-B4DB09EEB2B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90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10"/>
            <a:ext cx="7543800" cy="556775"/>
          </a:xfrm>
        </p:spPr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47318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209468"/>
            <a:ext cx="3703320" cy="3286760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47318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209467"/>
            <a:ext cx="3703320" cy="328676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EE485299-8EBA-4FD5-880D-51B49C97BA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964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FFFFFF"/>
                </a:solidFill>
              </a:defRPr>
            </a:lvl1pPr>
          </a:lstStyle>
          <a:p>
            <a:fld id="{FE85A1CD-EC00-4A21-B659-EFC02F9E0A66}" type="datetime1">
              <a:rPr lang="en-US" smtClean="0"/>
              <a:t>7/23/2019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547B67D-392B-4976-AC0F-D0E84B8E4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640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34ECB84-9266-4B1D-A846-B69E91E04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7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5BA733-0920-462E-B6C8-B4DB09EEB2B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07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3432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8568679-EFCD-44EC-9DF4-3F946D328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4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FFFFFF"/>
                </a:solidFill>
              </a:defRPr>
            </a:lvl1pPr>
          </a:lstStyle>
          <a:p>
            <a:fld id="{1BC7F25C-DE04-4385-8B47-B4BA6211B9C3}" type="datetime1">
              <a:rPr lang="en-US" smtClean="0"/>
              <a:t>7/23/2019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26C3DFD-0D49-4373-8A69-A53366F07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4640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C15FFB2-3A77-4C17-A371-79B2620CE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5347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5BA733-0920-462E-B6C8-B4DB09EEB2B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67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DA6452A-5C83-4382-9262-E621F6BA76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4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FFFFFF"/>
                </a:solidFill>
              </a:defRPr>
            </a:lvl1pPr>
          </a:lstStyle>
          <a:p>
            <a:fld id="{2B7C09A2-B8BD-4AC1-A133-4E498B7FF1C1}" type="datetime1">
              <a:rPr lang="en-US" smtClean="0"/>
              <a:t>7/23/2019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8FE1B79-F920-4823-B053-6BFDF0A96E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4640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D0F9A17-B210-4D5A-80B6-6FFAC5F8A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5347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5BA733-0920-462E-B6C8-B4DB09EEB2B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9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none" spc="150" baseline="0">
                <a:solidFill>
                  <a:schemeClr val="tx2"/>
                </a:solidFill>
                <a:latin typeface="+mj-lt"/>
              </a:defRPr>
            </a:lvl1pPr>
            <a:lvl2pPr marL="342892" indent="0" algn="ctr">
              <a:buNone/>
              <a:defRPr sz="1800"/>
            </a:lvl2pPr>
            <a:lvl3pPr marL="685783" indent="0" algn="ctr">
              <a:buNone/>
              <a:defRPr sz="1800"/>
            </a:lvl3pPr>
            <a:lvl4pPr marL="1028675" indent="0" algn="ctr">
              <a:buNone/>
              <a:defRPr sz="1500"/>
            </a:lvl4pPr>
            <a:lvl5pPr marL="1371566" indent="0" algn="ctr">
              <a:buNone/>
              <a:defRPr sz="1500"/>
            </a:lvl5pPr>
            <a:lvl6pPr marL="1714457" indent="0" algn="ctr">
              <a:buNone/>
              <a:defRPr sz="1500"/>
            </a:lvl6pPr>
            <a:lvl7pPr marL="2057348" indent="0" algn="ctr">
              <a:buNone/>
              <a:defRPr sz="1500"/>
            </a:lvl7pPr>
            <a:lvl8pPr marL="2400240" indent="0" algn="ctr">
              <a:buNone/>
              <a:defRPr sz="1500"/>
            </a:lvl8pPr>
            <a:lvl9pPr marL="2743132" indent="0" algn="ctr">
              <a:buNone/>
              <a:defRPr sz="15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6EB8181-0D5B-4127-A60E-BADD1A5BF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4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FFFFFF"/>
                </a:solidFill>
              </a:defRPr>
            </a:lvl1pPr>
          </a:lstStyle>
          <a:p>
            <a:fld id="{C23F169F-102C-4CA8-A720-1FAF444747C9}" type="datetime1">
              <a:rPr lang="en-US" smtClean="0"/>
              <a:t>7/23/2019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9EFF49C-FB4C-423C-B6DC-47A86E1F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4640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C578327-3E63-4B02-9161-F94F8414B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5347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5BA733-0920-462E-B6C8-B4DB09EEB2B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5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57453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491450"/>
            <a:ext cx="7543801" cy="4377645"/>
          </a:xfrm>
        </p:spPr>
        <p:txBody>
          <a:bodyPr/>
          <a:lstStyle>
            <a:lvl2pPr>
              <a:defRPr sz="1800"/>
            </a:lvl2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DE3A3F3-AD41-45ED-B41E-2973FA3150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4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FFFFFF"/>
                </a:solidFill>
              </a:defRPr>
            </a:lvl1pPr>
          </a:lstStyle>
          <a:p>
            <a:fld id="{B4BBD213-1488-47F2-B211-3DC588AB69E3}" type="datetime1">
              <a:rPr lang="en-US" smtClean="0"/>
              <a:t>7/23/2019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983CCE8-7EFF-4339-A98C-B7C2A325E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4640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743B2E-E6F3-4CE8-8FD1-785A05CCF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5347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5BA733-0920-462E-B6C8-B4DB09EEB2B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42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10"/>
            <a:ext cx="7543800" cy="601163"/>
          </a:xfrm>
        </p:spPr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41"/>
            <a:ext cx="3703320" cy="4023359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18A3D43-6CA7-4E99-8637-5FC43A38D8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964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FFFFFF"/>
                </a:solidFill>
              </a:defRPr>
            </a:lvl1pPr>
          </a:lstStyle>
          <a:p>
            <a:fld id="{83EED11A-EB94-42A1-A627-16093C37E7E2}" type="datetime1">
              <a:rPr lang="en-US" smtClean="0"/>
              <a:t>7/23/2019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76D284A-9AEF-4A68-9DFF-A9A92A21D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4640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239A88B-C154-457C-BAAD-A1B63FAC1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5347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5BA733-0920-462E-B6C8-B4DB09EEB2B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42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10"/>
            <a:ext cx="7543800" cy="556775"/>
          </a:xfrm>
        </p:spPr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47318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209468"/>
            <a:ext cx="3703320" cy="3286760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47318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209467"/>
            <a:ext cx="3703320" cy="328676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AE0A28F-9E86-44A2-82A7-DDDBBBEF2B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964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FFFFFF"/>
                </a:solidFill>
              </a:defRPr>
            </a:lvl1pPr>
          </a:lstStyle>
          <a:p>
            <a:fld id="{3DDD604B-81AC-415F-BF41-454FF9D65303}" type="datetime1">
              <a:rPr lang="en-US" smtClean="0"/>
              <a:t>7/23/2019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327E91E-66F3-4FCF-BA42-AA65EAE87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640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1E3FF60-A464-4207-8D42-D1D305FA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7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5BA733-0920-462E-B6C8-B4DB09EEB2B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80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3432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286E08E-D222-4653-9387-CB2320D5E8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4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FFFFFF"/>
                </a:solidFill>
              </a:defRPr>
            </a:lvl1pPr>
          </a:lstStyle>
          <a:p>
            <a:fld id="{2916FCD8-D41E-4EC5-96C0-63D651F6D69E}" type="datetime1">
              <a:rPr lang="en-US" smtClean="0"/>
              <a:t>7/23/2019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0C28DD8-B93F-4E85-A522-253028FF4E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4640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C2DA0EB-D906-4568-B510-F2D04D76C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5347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5BA733-0920-462E-B6C8-B4DB09EEB2B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41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240ADC0-8CDF-42C0-A85D-A607E1AB7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4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FFFFFF"/>
                </a:solidFill>
              </a:defRPr>
            </a:lvl1pPr>
          </a:lstStyle>
          <a:p>
            <a:fld id="{8131887D-7819-495E-9F82-99DB7FA957AE}" type="datetime1">
              <a:rPr lang="en-US" smtClean="0"/>
              <a:t>7/23/2019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4A64D88-AB17-41E5-BB51-4BF34C9EC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4640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E4CA123-25AB-4389-8ADD-3E95C535F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5347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5BA733-0920-462E-B6C8-B4DB09EEB2B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9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57453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491450"/>
            <a:ext cx="7543801" cy="4377645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B611258-7A60-4ADB-BBEB-354C892FB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4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FFFFFF"/>
                </a:solidFill>
              </a:defRPr>
            </a:lvl1pPr>
          </a:lstStyle>
          <a:p>
            <a:fld id="{80B0EA53-4D48-43AF-A9B7-D3ACE0FF6346}" type="datetime1">
              <a:rPr lang="en-US" smtClean="0"/>
              <a:t>7/23/2019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F3366A0-2894-4C27-B66E-A0EC5B2D1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4640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E7643DE-83E2-4867-9181-088688B8D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5347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5BA733-0920-462E-B6C8-B4DB09EEB2B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69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10"/>
            <a:ext cx="7543800" cy="6011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41"/>
            <a:ext cx="3703320" cy="4023359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35A78A8D-BAB9-42AE-947E-A11CC504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964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FFFFFF"/>
                </a:solidFill>
              </a:defRPr>
            </a:lvl1pPr>
          </a:lstStyle>
          <a:p>
            <a:fld id="{52BFA92A-D96D-407F-96FD-B34A16CC1DC0}" type="datetime1">
              <a:rPr lang="en-US" smtClean="0"/>
              <a:t>7/23/2019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EA81721-02B5-4B3D-80A3-5E9DF86BD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4640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74E65CC-6C8F-4CF4-AE08-7CBD9CD2A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5347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5BA733-0920-462E-B6C8-B4DB09EEB2B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93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10"/>
            <a:ext cx="7543800" cy="55677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47318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209468"/>
            <a:ext cx="3703320" cy="328676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473185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209467"/>
            <a:ext cx="3703320" cy="328676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90165E16-8DDF-4781-84E5-E027A02E11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964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FFFFFF"/>
                </a:solidFill>
              </a:defRPr>
            </a:lvl1pPr>
          </a:lstStyle>
          <a:p>
            <a:fld id="{8BC82915-EF40-4B65-A125-972A10ACC5E9}" type="datetime1">
              <a:rPr lang="en-US" smtClean="0"/>
              <a:t>7/23/2019</a:t>
            </a:fld>
            <a:endParaRPr lang="en-US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5F5D8BE8-147E-4F32-9D7C-D7333C741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640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7BD13AC-A400-4895-B8AC-5ED65FD0C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7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5BA733-0920-462E-B6C8-B4DB09EEB2B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00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3432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1881CCE-CFF8-448D-AE77-E05DB8DFB8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4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FFFFFF"/>
                </a:solidFill>
              </a:defRPr>
            </a:lvl1pPr>
          </a:lstStyle>
          <a:p>
            <a:fld id="{65319107-4CFF-40D6-BE4A-D058D9CC69B7}" type="datetime1">
              <a:rPr lang="en-US" smtClean="0"/>
              <a:t>7/23/2019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0C3337B-CA34-4B19-B1B4-6C47E1581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4640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0638310-EA5C-419D-8CEC-BE12F5F389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5347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5BA733-0920-462E-B6C8-B4DB09EEB2B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49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BDB712F-D844-4F32-A491-D9F9F11D2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4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FFFFFF"/>
                </a:solidFill>
              </a:defRPr>
            </a:lvl1pPr>
          </a:lstStyle>
          <a:p>
            <a:fld id="{82C3FD4F-4768-43AD-A2B3-4A9346EC5522}" type="datetime1">
              <a:rPr lang="en-US" smtClean="0"/>
              <a:t>7/23/2019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6B4B9E2-C221-4835-8C05-696BD66BF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4640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C237282-9F8F-4273-9051-9AA9753E6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5347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5BA733-0920-462E-B6C8-B4DB09EEB2B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28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none" spc="150" baseline="0">
                <a:solidFill>
                  <a:schemeClr val="tx2"/>
                </a:solidFill>
                <a:latin typeface="+mj-lt"/>
              </a:defRPr>
            </a:lvl1pPr>
            <a:lvl2pPr marL="342892" indent="0" algn="ctr">
              <a:buNone/>
              <a:defRPr sz="1800"/>
            </a:lvl2pPr>
            <a:lvl3pPr marL="685783" indent="0" algn="ctr">
              <a:buNone/>
              <a:defRPr sz="1800"/>
            </a:lvl3pPr>
            <a:lvl4pPr marL="1028675" indent="0" algn="ctr">
              <a:buNone/>
              <a:defRPr sz="1500"/>
            </a:lvl4pPr>
            <a:lvl5pPr marL="1371566" indent="0" algn="ctr">
              <a:buNone/>
              <a:defRPr sz="1500"/>
            </a:lvl5pPr>
            <a:lvl6pPr marL="1714457" indent="0" algn="ctr">
              <a:buNone/>
              <a:defRPr sz="1500"/>
            </a:lvl6pPr>
            <a:lvl7pPr marL="2057348" indent="0" algn="ctr">
              <a:buNone/>
              <a:defRPr sz="1500"/>
            </a:lvl7pPr>
            <a:lvl8pPr marL="2400240" indent="0" algn="ctr">
              <a:buNone/>
              <a:defRPr sz="1500"/>
            </a:lvl8pPr>
            <a:lvl9pPr marL="2743132" indent="0" algn="ctr">
              <a:buNone/>
              <a:defRPr sz="15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BB76BF4E-2D08-4AE7-9204-C8F19B4088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4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FFFFFF"/>
                </a:solidFill>
              </a:defRPr>
            </a:lvl1pPr>
          </a:lstStyle>
          <a:p>
            <a:fld id="{3158704B-308B-459D-95A4-29F2016A19C8}" type="datetime1">
              <a:rPr lang="en-US" smtClean="0"/>
              <a:t>7/23/2019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EBC7423-3F2A-4122-9EEB-01F9CF17E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4640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E76F86E-8325-4D7A-A0ED-07B23FB8B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5347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5BA733-0920-462E-B6C8-B4DB09EEB2B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39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57453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491450"/>
            <a:ext cx="7543801" cy="4377645"/>
          </a:xfrm>
        </p:spPr>
        <p:txBody>
          <a:bodyPr/>
          <a:lstStyle>
            <a:lvl2pPr>
              <a:defRPr sz="1800"/>
            </a:lvl2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79EBBEF-65A7-424C-8AF5-5EF6AD2FF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4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FFFFFF"/>
                </a:solidFill>
              </a:defRPr>
            </a:lvl1pPr>
          </a:lstStyle>
          <a:p>
            <a:fld id="{49A588E0-BCEE-4BAC-B1BA-4195ABCB158D}" type="datetime1">
              <a:rPr lang="en-US" smtClean="0"/>
              <a:t>7/23/2019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5F55D891-9A31-4B0F-BA2B-47A63F65E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4640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B9DBD9-462B-4E5D-B8F0-3B4897D89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5347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5BA733-0920-462E-B6C8-B4DB09EEB2B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5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10"/>
            <a:ext cx="7543800" cy="601163"/>
          </a:xfrm>
        </p:spPr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41"/>
            <a:ext cx="3703320" cy="4023359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AE43732-E8E3-4D79-969C-ED342EA96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964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FFFFFF"/>
                </a:solidFill>
              </a:defRPr>
            </a:lvl1pPr>
          </a:lstStyle>
          <a:p>
            <a:fld id="{CF90E8F2-DECD-4F7D-9526-A660178CAB3E}" type="datetime1">
              <a:rPr lang="en-US" smtClean="0"/>
              <a:t>7/23/2019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03E3A51-6FEE-46B3-B0A6-C9F279923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4640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666191E-906C-430C-B8C7-E91F8E071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5347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5BA733-0920-462E-B6C8-B4DB09EEB2B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8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/>
          <p:cNvSpPr/>
          <p:nvPr/>
        </p:nvSpPr>
        <p:spPr>
          <a:xfrm>
            <a:off x="8683541" y="6371337"/>
            <a:ext cx="450000" cy="45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14" name="Rectangle 6"/>
          <p:cNvSpPr/>
          <p:nvPr userDrawn="1"/>
        </p:nvSpPr>
        <p:spPr>
          <a:xfrm>
            <a:off x="1" y="6371337"/>
            <a:ext cx="8930936" cy="450000"/>
          </a:xfrm>
          <a:prstGeom prst="rect">
            <a:avLst/>
          </a:prstGeom>
          <a:gradFill flip="none" rotWithShape="1">
            <a:gsLst>
              <a:gs pos="17000">
                <a:schemeClr val="bg1"/>
              </a:gs>
              <a:gs pos="31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10"/>
            <a:ext cx="7543800" cy="6011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93794"/>
            <a:ext cx="7543801" cy="44753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4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FFFFFF"/>
                </a:solidFill>
              </a:defRPr>
            </a:lvl1pPr>
          </a:lstStyle>
          <a:p>
            <a:fld id="{DEC577C0-AAEE-475F-91F0-CFFB2755167F}" type="datetime1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7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5BA733-0920-462E-B6C8-B4DB09EEB2B4}" type="slidenum">
              <a:rPr lang="en-US" smtClean="0"/>
              <a:pPr/>
              <a:t>‹N›</a:t>
            </a:fld>
            <a:endParaRPr lang="en-US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" y="5943552"/>
            <a:ext cx="726611" cy="914448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" y="5943552"/>
            <a:ext cx="910288" cy="91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dt="0"/>
  <p:txStyles>
    <p:titleStyle>
      <a:lvl1pPr algn="l" defTabSz="685783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9" indent="-68579" algn="l" defTabSz="685783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29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86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42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99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980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76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72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69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/>
          <p:cNvSpPr/>
          <p:nvPr/>
        </p:nvSpPr>
        <p:spPr>
          <a:xfrm>
            <a:off x="8683541" y="6371337"/>
            <a:ext cx="450000" cy="45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14" name="Rectangle 6"/>
          <p:cNvSpPr/>
          <p:nvPr/>
        </p:nvSpPr>
        <p:spPr>
          <a:xfrm>
            <a:off x="1" y="6371337"/>
            <a:ext cx="8930936" cy="450000"/>
          </a:xfrm>
          <a:prstGeom prst="rect">
            <a:avLst/>
          </a:prstGeom>
          <a:gradFill flip="none" rotWithShape="1">
            <a:gsLst>
              <a:gs pos="17000">
                <a:schemeClr val="bg1"/>
              </a:gs>
              <a:gs pos="31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10"/>
            <a:ext cx="7543800" cy="6011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93794"/>
            <a:ext cx="7543801" cy="44753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" y="6093297"/>
            <a:ext cx="685800" cy="688477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87CF183-29B9-4C2A-8219-B90C87EA3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4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FFFFFF"/>
                </a:solidFill>
              </a:defRPr>
            </a:lvl1pPr>
          </a:lstStyle>
          <a:p>
            <a:fld id="{BD9EEDF7-EB09-4CAA-B4D6-4A757B0FBCE4}" type="datetime1">
              <a:rPr lang="en-US" smtClean="0"/>
              <a:t>7/23/2019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CF60227-2354-48B6-BC6B-D26B01D15D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4640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A235B38-2424-4DC2-99A7-DAD5E6680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5347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5BA733-0920-462E-B6C8-B4DB09EEB2B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19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</p:sldLayoutIdLst>
  <p:hf hdr="0" dt="0"/>
  <p:txStyles>
    <p:titleStyle>
      <a:lvl1pPr algn="l" defTabSz="685783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9" indent="-68579" algn="l" defTabSz="685783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29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86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42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99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980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76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72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69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/>
          <p:cNvSpPr/>
          <p:nvPr/>
        </p:nvSpPr>
        <p:spPr>
          <a:xfrm>
            <a:off x="8683541" y="6371337"/>
            <a:ext cx="450000" cy="45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14" name="Rectangle 6"/>
          <p:cNvSpPr/>
          <p:nvPr/>
        </p:nvSpPr>
        <p:spPr>
          <a:xfrm>
            <a:off x="1" y="6371337"/>
            <a:ext cx="8930936" cy="450000"/>
          </a:xfrm>
          <a:prstGeom prst="rect">
            <a:avLst/>
          </a:prstGeom>
          <a:gradFill flip="none" rotWithShape="1">
            <a:gsLst>
              <a:gs pos="17000">
                <a:schemeClr val="bg1"/>
              </a:gs>
              <a:gs pos="31000">
                <a:schemeClr val="accent1">
                  <a:lumMod val="45000"/>
                  <a:lumOff val="55000"/>
                </a:schemeClr>
              </a:gs>
              <a:gs pos="100000">
                <a:schemeClr val="tx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10"/>
            <a:ext cx="7543800" cy="6011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93794"/>
            <a:ext cx="7543801" cy="44753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FBD775C-BCD5-4D56-9825-02AF1CE3299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2000"/>
            <a:ext cx="2528732" cy="846000"/>
          </a:xfrm>
          <a:prstGeom prst="rect">
            <a:avLst/>
          </a:prstGeom>
        </p:spPr>
      </p:pic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ED2E37E4-EE39-4557-A46F-5AFC2237C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4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FFFFFF"/>
                </a:solidFill>
              </a:defRPr>
            </a:lvl1pPr>
          </a:lstStyle>
          <a:p>
            <a:fld id="{366A49CD-A786-4036-83D0-E7EFBB257B10}" type="datetime1">
              <a:rPr lang="en-US" smtClean="0"/>
              <a:t>7/23/2019</a:t>
            </a:fld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EFF34BE8-5CB1-4697-AA16-753C565EF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4640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EB7EB10-817E-4355-A9DD-5464012BD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5347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5BA733-0920-462E-B6C8-B4DB09EEB2B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97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</p:sldLayoutIdLst>
  <p:hf hdr="0" dt="0"/>
  <p:txStyles>
    <p:titleStyle>
      <a:lvl1pPr algn="l" defTabSz="685783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9" indent="-68579" algn="l" defTabSz="685783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29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86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42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99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980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76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72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69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0.png"/><Relationship Id="rId5" Type="http://schemas.openxmlformats.org/officeDocument/2006/relationships/image" Target="../media/image90.png"/><Relationship Id="rId4" Type="http://schemas.openxmlformats.org/officeDocument/2006/relationships/image" Target="../media/image79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1.png"/><Relationship Id="rId7" Type="http://schemas.openxmlformats.org/officeDocument/2006/relationships/image" Target="../media/image10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0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A22A9D-2BE1-4F75-BBBC-680BCEEE93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SyR</a:t>
            </a:r>
            <a:r>
              <a:rPr lang="it-IT" dirty="0"/>
              <a:t>-e:</a:t>
            </a:r>
            <a:br>
              <a:rPr lang="it-IT" dirty="0"/>
            </a:br>
            <a:r>
              <a:rPr lang="it-IT" sz="4800" dirty="0"/>
              <a:t>an Open-</a:t>
            </a:r>
            <a:r>
              <a:rPr lang="it-IT" sz="4800" dirty="0" err="1"/>
              <a:t>Souce</a:t>
            </a:r>
            <a:r>
              <a:rPr lang="it-IT" sz="4800" dirty="0"/>
              <a:t> </a:t>
            </a:r>
            <a:r>
              <a:rPr lang="it-IT" sz="4800" dirty="0" err="1"/>
              <a:t>Tool</a:t>
            </a:r>
            <a:r>
              <a:rPr lang="it-IT" sz="4800" dirty="0"/>
              <a:t> for </a:t>
            </a:r>
            <a:r>
              <a:rPr lang="it-IT" sz="4800" dirty="0" err="1"/>
              <a:t>Electrical</a:t>
            </a:r>
            <a:r>
              <a:rPr lang="it-IT" sz="4800" dirty="0"/>
              <a:t> </a:t>
            </a:r>
            <a:r>
              <a:rPr lang="it-IT" sz="4800" dirty="0" err="1"/>
              <a:t>Machines</a:t>
            </a:r>
            <a:r>
              <a:rPr lang="it-IT" sz="4800" dirty="0"/>
              <a:t> Design</a:t>
            </a:r>
            <a:br>
              <a:rPr lang="it-IT" sz="4800" dirty="0"/>
            </a:b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4CA6B0-7C13-4CC8-A731-B6F6AF1B4F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it-IT" dirty="0"/>
              <a:t>Simone Ferrari</a:t>
            </a:r>
          </a:p>
          <a:p>
            <a:r>
              <a:rPr lang="it-IT" sz="1700" dirty="0"/>
              <a:t>simone.ferrari@polito.it</a:t>
            </a:r>
          </a:p>
          <a:p>
            <a:r>
              <a:rPr lang="it-IT" sz="1800" dirty="0" err="1"/>
              <a:t>Dept</a:t>
            </a:r>
            <a:r>
              <a:rPr lang="it-IT" sz="1800" dirty="0"/>
              <a:t>. of Energy "</a:t>
            </a:r>
            <a:r>
              <a:rPr lang="it-IT" sz="1800" i="1" dirty="0"/>
              <a:t>Galileo Ferraris</a:t>
            </a:r>
            <a:r>
              <a:rPr lang="it-IT" sz="1800" dirty="0"/>
              <a:t>" – Politecnico di Torino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BF1B04D-7139-42FE-8807-1C5A3DA88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936620D-8D6E-4B7B-BA5A-0D6B4DB40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52E1A90-AA63-4979-8913-E75A863F92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55" y="172528"/>
            <a:ext cx="1708866" cy="230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08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DF608F-A3EC-4E56-B05F-69FA1DD4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237E45C-8A44-4FE8-BB12-47B1616173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Radial ribs allow high-speed operations. </a:t>
                </a:r>
                <a:r>
                  <a:rPr lang="en-US" dirty="0" err="1"/>
                  <a:t>SyR</a:t>
                </a:r>
                <a:r>
                  <a:rPr lang="en-US" dirty="0"/>
                  <a:t>-e has two ways to set the radial ribs width:</a:t>
                </a:r>
              </a:p>
              <a:p>
                <a:pPr lvl="1"/>
                <a:r>
                  <a:rPr lang="en-US" u="sng" dirty="0"/>
                  <a:t>Manual setting</a:t>
                </a:r>
                <a:r>
                  <a:rPr lang="en-US" dirty="0"/>
                  <a:t>: manual input of the ribs for each flux barriers (enabled with the correct tick)</a:t>
                </a:r>
              </a:p>
              <a:p>
                <a:pPr lvl="1"/>
                <a:r>
                  <a:rPr lang="en-US" u="sng" dirty="0"/>
                  <a:t>Automatic size</a:t>
                </a:r>
                <a:r>
                  <a:rPr lang="en-US" dirty="0"/>
                  <a:t>: based on a simplified mechanical model (*): each ribs is evaluated as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it-IT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Seg geometry only, is possible to add two ribs</a:t>
                </a:r>
                <a:br>
                  <a:rPr lang="en-US" dirty="0"/>
                </a:br>
                <a:r>
                  <a:rPr lang="en-US" dirty="0"/>
                  <a:t>per layer (suitable for PM-</a:t>
                </a:r>
                <a:r>
                  <a:rPr lang="en-US" dirty="0" err="1"/>
                  <a:t>SyR</a:t>
                </a:r>
                <a:r>
                  <a:rPr lang="en-US" dirty="0"/>
                  <a:t> machines)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237E45C-8A44-4FE8-BB12-47B1616173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31" t="-1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A6DEB3B-B8B6-45B9-A918-78BA12B3E5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0B505EB-C8CA-4EAE-A14B-126516A59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9537A2C-C7B8-42EC-BB1C-12C58010F266}"/>
              </a:ext>
            </a:extLst>
          </p:cNvPr>
          <p:cNvSpPr/>
          <p:nvPr/>
        </p:nvSpPr>
        <p:spPr>
          <a:xfrm>
            <a:off x="909223" y="5547358"/>
            <a:ext cx="754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(*) M. Palmieri, M. </a:t>
            </a:r>
            <a:r>
              <a:rPr lang="en-US" sz="1200" dirty="0" err="1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Perta</a:t>
            </a:r>
            <a:r>
              <a:rPr lang="en-US" sz="1200" dirty="0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, F. Cupertino and G. Pellegrino, "High-speed scalability of synchronous reluctance machines considering different lamination materials," IECON 2014 - 40th Annual Conference of the IEEE Industrial Electronics Society, Dallas, TX, 2014, pp. 614-620.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8B019CC-F9D3-42D1-A979-8075B59DB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284" y="3027836"/>
            <a:ext cx="2526529" cy="2520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9212461-E75A-45F0-92E2-7B5CBB34E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87" y="2991836"/>
            <a:ext cx="2592000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7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8EF7FD87-051D-420A-992F-98559101F6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40"/>
          <a:stretch/>
        </p:blipFill>
        <p:spPr>
          <a:xfrm>
            <a:off x="2930173" y="1229163"/>
            <a:ext cx="5330777" cy="342874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BF4CFC4-B466-4FFF-84E3-ED1635CC3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29" t="14104" r="60388" b="1928"/>
          <a:stretch/>
        </p:blipFill>
        <p:spPr>
          <a:xfrm>
            <a:off x="313281" y="972000"/>
            <a:ext cx="1949965" cy="4914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7DF608F-A3EC-4E56-B05F-69FA1DD4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Rotor Parameter – SPM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A6DEB3B-B8B6-45B9-A918-78BA12B3E5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0B505EB-C8CA-4EAE-A14B-126516A59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1ABC66B-B570-4CD0-A4FD-1522F3488616}"/>
              </a:ext>
            </a:extLst>
          </p:cNvPr>
          <p:cNvSpPr/>
          <p:nvPr/>
        </p:nvSpPr>
        <p:spPr>
          <a:xfrm>
            <a:off x="367970" y="1865864"/>
            <a:ext cx="1895279" cy="43738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CB10378-A663-4C91-9B88-6687AE739AF2}"/>
              </a:ext>
            </a:extLst>
          </p:cNvPr>
          <p:cNvSpPr/>
          <p:nvPr/>
        </p:nvSpPr>
        <p:spPr>
          <a:xfrm>
            <a:off x="5226875" y="3923162"/>
            <a:ext cx="737372" cy="58744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006FBBC0-C7A2-415A-8C1F-4FB64966639D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>
            <a:off x="2263249" y="2084559"/>
            <a:ext cx="2963626" cy="2132328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61913C25-AF45-4851-BD84-09BE1D75FB36}"/>
              </a:ext>
            </a:extLst>
          </p:cNvPr>
          <p:cNvSpPr/>
          <p:nvPr/>
        </p:nvSpPr>
        <p:spPr>
          <a:xfrm>
            <a:off x="367969" y="2751473"/>
            <a:ext cx="1895279" cy="437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C2D264B5-F272-4799-88C4-C8A716C9BC91}"/>
              </a:ext>
            </a:extLst>
          </p:cNvPr>
          <p:cNvSpPr/>
          <p:nvPr/>
        </p:nvSpPr>
        <p:spPr>
          <a:xfrm>
            <a:off x="5430006" y="1487645"/>
            <a:ext cx="634384" cy="5661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6CE17915-6964-42BB-9B2D-F93ACD8B03D6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 flipV="1">
            <a:off x="2263248" y="1770704"/>
            <a:ext cx="3166758" cy="11994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ttangolo 48">
            <a:extLst>
              <a:ext uri="{FF2B5EF4-FFF2-40B4-BE49-F238E27FC236}">
                <a16:creationId xmlns:a16="http://schemas.microsoft.com/office/drawing/2014/main" id="{E6DF5894-C11E-42F4-9DAC-A432AC15A39C}"/>
              </a:ext>
            </a:extLst>
          </p:cNvPr>
          <p:cNvSpPr/>
          <p:nvPr/>
        </p:nvSpPr>
        <p:spPr>
          <a:xfrm>
            <a:off x="367969" y="4129840"/>
            <a:ext cx="1895279" cy="39685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59FE52FC-D121-4980-A51F-8956C2F32A1B}"/>
              </a:ext>
            </a:extLst>
          </p:cNvPr>
          <p:cNvCxnSpPr>
            <a:cxnSpLocks/>
            <a:stCxn id="49" idx="3"/>
            <a:endCxn id="29" idx="2"/>
          </p:cNvCxnSpPr>
          <p:nvPr/>
        </p:nvCxnSpPr>
        <p:spPr>
          <a:xfrm flipV="1">
            <a:off x="2263248" y="2943533"/>
            <a:ext cx="4978389" cy="138473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e 28">
            <a:extLst>
              <a:ext uri="{FF2B5EF4-FFF2-40B4-BE49-F238E27FC236}">
                <a16:creationId xmlns:a16="http://schemas.microsoft.com/office/drawing/2014/main" id="{C018485B-3726-41E7-B715-0E9F24229758}"/>
              </a:ext>
            </a:extLst>
          </p:cNvPr>
          <p:cNvSpPr/>
          <p:nvPr/>
        </p:nvSpPr>
        <p:spPr>
          <a:xfrm>
            <a:off x="7241637" y="2686206"/>
            <a:ext cx="576713" cy="51465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3BFE4DB6-7749-4214-9600-34CE2A0FC3BD}"/>
              </a:ext>
            </a:extLst>
          </p:cNvPr>
          <p:cNvSpPr/>
          <p:nvPr/>
        </p:nvSpPr>
        <p:spPr>
          <a:xfrm>
            <a:off x="2346385" y="5547358"/>
            <a:ext cx="61066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(*) C. Lu, S. Ferrari, G. Pellegrino, C. </a:t>
            </a:r>
            <a:r>
              <a:rPr lang="en-US" sz="1200" dirty="0" err="1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Bianchini</a:t>
            </a:r>
            <a:r>
              <a:rPr lang="en-US" sz="1200" dirty="0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 and M. </a:t>
            </a:r>
            <a:r>
              <a:rPr lang="en-US" sz="1200" dirty="0" err="1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Davoli</a:t>
            </a:r>
            <a:r>
              <a:rPr lang="en-US" sz="1200" dirty="0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, "Parametric design method for SPM machines including rounded PM shape," 2017 IEEE Energy Conversion Congress and Exposition (ECCE), Cincinnati, OH, 2017, pp. 4309-4315.</a:t>
            </a:r>
          </a:p>
        </p:txBody>
      </p:sp>
    </p:spTree>
    <p:extLst>
      <p:ext uri="{BB962C8B-B14F-4D97-AF65-F5344CB8AC3E}">
        <p14:creationId xmlns:p14="http://schemas.microsoft.com/office/powerpoint/2010/main" val="122608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7" grpId="0" animBg="1"/>
      <p:bldP spid="49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5A7F3E9C-27CA-471B-952E-A3100C85F0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14" t="14728" r="60443" b="2336"/>
          <a:stretch/>
        </p:blipFill>
        <p:spPr>
          <a:xfrm>
            <a:off x="326153" y="1097008"/>
            <a:ext cx="1908185" cy="475998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AC8CBBD-81B9-4C6F-B4F5-949373F6A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43" y="513066"/>
            <a:ext cx="3829078" cy="45062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7DF608F-A3EC-4E56-B05F-69FA1DD4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Rotor Parameter – </a:t>
            </a:r>
            <a:r>
              <a:rPr lang="en-US" dirty="0" err="1"/>
              <a:t>Vtype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A6DEB3B-B8B6-45B9-A918-78BA12B3E5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0B505EB-C8CA-4EAE-A14B-126516A59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1ABC66B-B570-4CD0-A4FD-1522F3488616}"/>
              </a:ext>
            </a:extLst>
          </p:cNvPr>
          <p:cNvSpPr/>
          <p:nvPr/>
        </p:nvSpPr>
        <p:spPr>
          <a:xfrm>
            <a:off x="367970" y="1457864"/>
            <a:ext cx="1895279" cy="84538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CB10378-A663-4C91-9B88-6687AE739AF2}"/>
              </a:ext>
            </a:extLst>
          </p:cNvPr>
          <p:cNvSpPr/>
          <p:nvPr/>
        </p:nvSpPr>
        <p:spPr>
          <a:xfrm>
            <a:off x="6607606" y="1623743"/>
            <a:ext cx="360000" cy="3600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006FBBC0-C7A2-415A-8C1F-4FB64966639D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2263249" y="1803743"/>
            <a:ext cx="4344357" cy="7681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61913C25-AF45-4851-BD84-09BE1D75FB36}"/>
              </a:ext>
            </a:extLst>
          </p:cNvPr>
          <p:cNvSpPr/>
          <p:nvPr/>
        </p:nvSpPr>
        <p:spPr>
          <a:xfrm>
            <a:off x="367969" y="2343473"/>
            <a:ext cx="1895279" cy="845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C2D264B5-F272-4799-88C4-C8A716C9BC91}"/>
              </a:ext>
            </a:extLst>
          </p:cNvPr>
          <p:cNvSpPr/>
          <p:nvPr/>
        </p:nvSpPr>
        <p:spPr>
          <a:xfrm>
            <a:off x="5289249" y="3093784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A3FA92A3-638B-457E-B070-84ED960963D8}"/>
              </a:ext>
            </a:extLst>
          </p:cNvPr>
          <p:cNvSpPr/>
          <p:nvPr/>
        </p:nvSpPr>
        <p:spPr>
          <a:xfrm>
            <a:off x="367969" y="3695494"/>
            <a:ext cx="1895279" cy="39685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6CE17915-6964-42BB-9B2D-F93ACD8B03D6}"/>
              </a:ext>
            </a:extLst>
          </p:cNvPr>
          <p:cNvCxnSpPr>
            <a:stCxn id="16" idx="3"/>
            <a:endCxn id="17" idx="2"/>
          </p:cNvCxnSpPr>
          <p:nvPr/>
        </p:nvCxnSpPr>
        <p:spPr>
          <a:xfrm>
            <a:off x="2263248" y="2766168"/>
            <a:ext cx="3026001" cy="5076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tangolo 57">
            <a:extLst>
              <a:ext uri="{FF2B5EF4-FFF2-40B4-BE49-F238E27FC236}">
                <a16:creationId xmlns:a16="http://schemas.microsoft.com/office/drawing/2014/main" id="{420C11DC-5630-47B4-A21F-0DEC2A2821D3}"/>
              </a:ext>
            </a:extLst>
          </p:cNvPr>
          <p:cNvSpPr/>
          <p:nvPr/>
        </p:nvSpPr>
        <p:spPr>
          <a:xfrm>
            <a:off x="367969" y="5029000"/>
            <a:ext cx="1895279" cy="857014"/>
          </a:xfrm>
          <a:prstGeom prst="rect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16D7BA15-3C2D-45AE-A380-AE8F257B42E0}"/>
              </a:ext>
            </a:extLst>
          </p:cNvPr>
          <p:cNvSpPr txBox="1"/>
          <p:nvPr/>
        </p:nvSpPr>
        <p:spPr>
          <a:xfrm>
            <a:off x="3250450" y="5571640"/>
            <a:ext cx="1089422" cy="276999"/>
          </a:xfrm>
          <a:prstGeom prst="rect">
            <a:avLst/>
          </a:prstGeom>
          <a:noFill/>
          <a:ln w="19050">
            <a:solidFill>
              <a:srgbClr val="009999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Structural ribs</a:t>
            </a:r>
          </a:p>
        </p:txBody>
      </p: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9E6A425D-E66D-4148-B37A-E95704495F54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2263248" y="5457507"/>
            <a:ext cx="987202" cy="252633"/>
          </a:xfrm>
          <a:prstGeom prst="line">
            <a:avLst/>
          </a:prstGeom>
          <a:ln w="19050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e 25">
            <a:extLst>
              <a:ext uri="{FF2B5EF4-FFF2-40B4-BE49-F238E27FC236}">
                <a16:creationId xmlns:a16="http://schemas.microsoft.com/office/drawing/2014/main" id="{B876A7A3-8255-4968-B0E3-AE17DA6DB965}"/>
              </a:ext>
            </a:extLst>
          </p:cNvPr>
          <p:cNvSpPr/>
          <p:nvPr/>
        </p:nvSpPr>
        <p:spPr>
          <a:xfrm>
            <a:off x="6021743" y="2060821"/>
            <a:ext cx="360000" cy="36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F6213E68-1620-49B4-AB3F-07318E26B1C7}"/>
              </a:ext>
            </a:extLst>
          </p:cNvPr>
          <p:cNvCxnSpPr>
            <a:stCxn id="37" idx="3"/>
            <a:endCxn id="26" idx="2"/>
          </p:cNvCxnSpPr>
          <p:nvPr/>
        </p:nvCxnSpPr>
        <p:spPr>
          <a:xfrm flipV="1">
            <a:off x="2263248" y="2240821"/>
            <a:ext cx="3758495" cy="16531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27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7" grpId="0" animBg="1"/>
      <p:bldP spid="37" grpId="0" animBg="1"/>
      <p:bldP spid="58" grpId="0" animBg="1"/>
      <p:bldP spid="59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9B2299-F38E-4269-B5EC-E21894A49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inputs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DB45823-BAFB-4ECC-848E-7B52DD9E6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1553448"/>
            <a:ext cx="7543800" cy="4252754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A14C830-9EE1-49E0-8256-13617A83DB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7011160-8760-4D4A-A05A-47F5CB483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CFB5997-11EB-4BA4-AEFA-3885045D5A58}"/>
              </a:ext>
            </a:extLst>
          </p:cNvPr>
          <p:cNvSpPr/>
          <p:nvPr/>
        </p:nvSpPr>
        <p:spPr>
          <a:xfrm>
            <a:off x="1147313" y="2200698"/>
            <a:ext cx="1837427" cy="757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81D66B0-7271-4F00-9B3F-1F70414378FD}"/>
              </a:ext>
            </a:extLst>
          </p:cNvPr>
          <p:cNvSpPr txBox="1"/>
          <p:nvPr/>
        </p:nvSpPr>
        <p:spPr>
          <a:xfrm>
            <a:off x="2870066" y="938249"/>
            <a:ext cx="2281813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Thermal model inputs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E55073B-9AA0-4302-8C0E-BFB538FA5750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flipV="1">
            <a:off x="2066027" y="1122915"/>
            <a:ext cx="804039" cy="10777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EF5E682D-DAD4-4174-A81D-FCCA87065FC8}"/>
              </a:ext>
            </a:extLst>
          </p:cNvPr>
          <p:cNvSpPr/>
          <p:nvPr/>
        </p:nvSpPr>
        <p:spPr>
          <a:xfrm>
            <a:off x="3088383" y="2170986"/>
            <a:ext cx="1569881" cy="83100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B60348D-6630-455D-8F3C-E41BF214D380}"/>
              </a:ext>
            </a:extLst>
          </p:cNvPr>
          <p:cNvSpPr txBox="1"/>
          <p:nvPr/>
        </p:nvSpPr>
        <p:spPr>
          <a:xfrm>
            <a:off x="4893459" y="440733"/>
            <a:ext cx="2425595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Thermal model outputs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AFF66B18-44B4-4E67-804E-660D93DF63C6}"/>
              </a:ext>
            </a:extLst>
          </p:cNvPr>
          <p:cNvCxnSpPr>
            <a:cxnSpLocks/>
            <a:stCxn id="21" idx="2"/>
            <a:endCxn id="15" idx="3"/>
          </p:cNvCxnSpPr>
          <p:nvPr/>
        </p:nvCxnSpPr>
        <p:spPr>
          <a:xfrm flipH="1">
            <a:off x="4658264" y="810065"/>
            <a:ext cx="1447993" cy="1776424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tangolo 23">
            <a:extLst>
              <a:ext uri="{FF2B5EF4-FFF2-40B4-BE49-F238E27FC236}">
                <a16:creationId xmlns:a16="http://schemas.microsoft.com/office/drawing/2014/main" id="{CCECC731-026C-454B-8786-C228AFAA6292}"/>
              </a:ext>
            </a:extLst>
          </p:cNvPr>
          <p:cNvSpPr/>
          <p:nvPr/>
        </p:nvSpPr>
        <p:spPr>
          <a:xfrm>
            <a:off x="1351684" y="3002390"/>
            <a:ext cx="1632895" cy="1966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4D190C6-5416-4758-A1A5-AD5EC37F298D}"/>
              </a:ext>
            </a:extLst>
          </p:cNvPr>
          <p:cNvSpPr txBox="1"/>
          <p:nvPr/>
        </p:nvSpPr>
        <p:spPr>
          <a:xfrm>
            <a:off x="6738929" y="910931"/>
            <a:ext cx="2281813" cy="3693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PM design (Seg)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B6C212E0-D382-4F81-9890-976B402A5AD5}"/>
              </a:ext>
            </a:extLst>
          </p:cNvPr>
          <p:cNvSpPr/>
          <p:nvPr/>
        </p:nvSpPr>
        <p:spPr>
          <a:xfrm>
            <a:off x="3088383" y="3048652"/>
            <a:ext cx="1716530" cy="76069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E51219C8-CF78-49D1-BE40-7E914F87A42E}"/>
              </a:ext>
            </a:extLst>
          </p:cNvPr>
          <p:cNvSpPr/>
          <p:nvPr/>
        </p:nvSpPr>
        <p:spPr>
          <a:xfrm>
            <a:off x="971128" y="4007937"/>
            <a:ext cx="4047487" cy="11137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A71CE125-2294-4FB2-992A-4E33AF33DA55}"/>
              </a:ext>
            </a:extLst>
          </p:cNvPr>
          <p:cNvCxnSpPr>
            <a:stCxn id="25" idx="2"/>
            <a:endCxn id="26" idx="3"/>
          </p:cNvCxnSpPr>
          <p:nvPr/>
        </p:nvCxnSpPr>
        <p:spPr>
          <a:xfrm flipH="1">
            <a:off x="4804913" y="1280263"/>
            <a:ext cx="3074923" cy="2148736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666AC984-6DD6-448D-A15C-FA6EBB0982E7}"/>
              </a:ext>
            </a:extLst>
          </p:cNvPr>
          <p:cNvCxnSpPr>
            <a:stCxn id="27" idx="3"/>
            <a:endCxn id="25" idx="2"/>
          </p:cNvCxnSpPr>
          <p:nvPr/>
        </p:nvCxnSpPr>
        <p:spPr>
          <a:xfrm flipV="1">
            <a:off x="5018615" y="1280263"/>
            <a:ext cx="2861221" cy="328454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E070153-CAFB-421F-AD11-496502F144A7}"/>
              </a:ext>
            </a:extLst>
          </p:cNvPr>
          <p:cNvSpPr txBox="1"/>
          <p:nvPr/>
        </p:nvSpPr>
        <p:spPr>
          <a:xfrm>
            <a:off x="625873" y="927747"/>
            <a:ext cx="179037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Maximum speed</a:t>
            </a:r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08B5BD62-5FBE-47B8-BBE2-D3F95134EFA2}"/>
              </a:ext>
            </a:extLst>
          </p:cNvPr>
          <p:cNvSpPr/>
          <p:nvPr/>
        </p:nvSpPr>
        <p:spPr>
          <a:xfrm>
            <a:off x="1085633" y="3717461"/>
            <a:ext cx="1917696" cy="26173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ttore a gomito 51">
            <a:extLst>
              <a:ext uri="{FF2B5EF4-FFF2-40B4-BE49-F238E27FC236}">
                <a16:creationId xmlns:a16="http://schemas.microsoft.com/office/drawing/2014/main" id="{92E7FA2F-D6E9-4BEE-B4C0-FE5BD4DA293C}"/>
              </a:ext>
            </a:extLst>
          </p:cNvPr>
          <p:cNvCxnSpPr>
            <a:stCxn id="44" idx="1"/>
            <a:endCxn id="24" idx="1"/>
          </p:cNvCxnSpPr>
          <p:nvPr/>
        </p:nvCxnSpPr>
        <p:spPr>
          <a:xfrm rot="10800000" flipH="1" flipV="1">
            <a:off x="625872" y="1112412"/>
            <a:ext cx="725811" cy="1988301"/>
          </a:xfrm>
          <a:prstGeom prst="bentConnector3">
            <a:avLst>
              <a:gd name="adj1" fmla="val -31496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tangolo 52">
            <a:extLst>
              <a:ext uri="{FF2B5EF4-FFF2-40B4-BE49-F238E27FC236}">
                <a16:creationId xmlns:a16="http://schemas.microsoft.com/office/drawing/2014/main" id="{9596EED3-5F94-41BA-A295-1D52BA134636}"/>
              </a:ext>
            </a:extLst>
          </p:cNvPr>
          <p:cNvSpPr/>
          <p:nvPr/>
        </p:nvSpPr>
        <p:spPr>
          <a:xfrm>
            <a:off x="1351684" y="3233248"/>
            <a:ext cx="1651645" cy="45999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118AB543-39C4-42DE-B1E1-BACD89F4ECBB}"/>
              </a:ext>
            </a:extLst>
          </p:cNvPr>
          <p:cNvSpPr txBox="1"/>
          <p:nvPr/>
        </p:nvSpPr>
        <p:spPr>
          <a:xfrm>
            <a:off x="2853186" y="5850696"/>
            <a:ext cx="2040273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Mesh size in FEMM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153D9AD4-6BA0-4C26-8B31-EA2FF40456C8}"/>
              </a:ext>
            </a:extLst>
          </p:cNvPr>
          <p:cNvSpPr txBox="1"/>
          <p:nvPr/>
        </p:nvSpPr>
        <p:spPr>
          <a:xfrm>
            <a:off x="971127" y="5279269"/>
            <a:ext cx="2586029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Mechanical constraints</a:t>
            </a:r>
          </a:p>
        </p:txBody>
      </p:sp>
      <p:cxnSp>
        <p:nvCxnSpPr>
          <p:cNvPr id="64" name="Connettore a gomito 63">
            <a:extLst>
              <a:ext uri="{FF2B5EF4-FFF2-40B4-BE49-F238E27FC236}">
                <a16:creationId xmlns:a16="http://schemas.microsoft.com/office/drawing/2014/main" id="{288F4FD2-71C5-4D53-AEEA-3CDBB72059E8}"/>
              </a:ext>
            </a:extLst>
          </p:cNvPr>
          <p:cNvCxnSpPr>
            <a:stCxn id="55" idx="1"/>
            <a:endCxn id="45" idx="1"/>
          </p:cNvCxnSpPr>
          <p:nvPr/>
        </p:nvCxnSpPr>
        <p:spPr>
          <a:xfrm rot="10800000" flipH="1">
            <a:off x="971127" y="3848331"/>
            <a:ext cx="114506" cy="1615605"/>
          </a:xfrm>
          <a:prstGeom prst="bentConnector3">
            <a:avLst>
              <a:gd name="adj1" fmla="val -199640"/>
            </a:avLst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a gomito 65">
            <a:extLst>
              <a:ext uri="{FF2B5EF4-FFF2-40B4-BE49-F238E27FC236}">
                <a16:creationId xmlns:a16="http://schemas.microsoft.com/office/drawing/2014/main" id="{03FE726C-708F-4AE5-AFD2-A4F446A3CF88}"/>
              </a:ext>
            </a:extLst>
          </p:cNvPr>
          <p:cNvCxnSpPr>
            <a:stCxn id="53" idx="1"/>
            <a:endCxn id="54" idx="1"/>
          </p:cNvCxnSpPr>
          <p:nvPr/>
        </p:nvCxnSpPr>
        <p:spPr>
          <a:xfrm rot="10800000" flipH="1" flipV="1">
            <a:off x="1351684" y="3463244"/>
            <a:ext cx="1501502" cy="2572118"/>
          </a:xfrm>
          <a:prstGeom prst="bentConnector3">
            <a:avLst>
              <a:gd name="adj1" fmla="val -58314"/>
            </a:avLst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83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44" grpId="0" animBg="1"/>
      <p:bldP spid="45" grpId="0" animBg="1"/>
      <p:bldP spid="53" grpId="0" animBg="1"/>
      <p:bldP spid="54" grpId="0" animBg="1"/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B3857E-2244-4248-8428-72C704D0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Windings setting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4645355-2409-45B9-9249-9F6AAF586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1553448"/>
            <a:ext cx="7543800" cy="4252754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B5567B7-5382-48E4-A3EB-8BB8EC793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FF38FA7-A568-478E-9D13-B869065AB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AF22556-88E1-40F8-9D1A-3A14E244B20E}"/>
              </a:ext>
            </a:extLst>
          </p:cNvPr>
          <p:cNvSpPr/>
          <p:nvPr/>
        </p:nvSpPr>
        <p:spPr>
          <a:xfrm>
            <a:off x="992038" y="2130725"/>
            <a:ext cx="1613139" cy="923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DEC3E0-2392-4EDD-AE72-F5992686D094}"/>
              </a:ext>
            </a:extLst>
          </p:cNvPr>
          <p:cNvSpPr txBox="1"/>
          <p:nvPr/>
        </p:nvSpPr>
        <p:spPr>
          <a:xfrm>
            <a:off x="284672" y="920417"/>
            <a:ext cx="26483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Main winding parameters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9C93B769-3AB1-4593-AE83-97B130897BA1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1608827" y="1289749"/>
            <a:ext cx="189781" cy="8409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762F6BCF-A8AE-4227-8600-A37CB01156D3}"/>
              </a:ext>
            </a:extLst>
          </p:cNvPr>
          <p:cNvSpPr/>
          <p:nvPr/>
        </p:nvSpPr>
        <p:spPr>
          <a:xfrm>
            <a:off x="2018581" y="3131389"/>
            <a:ext cx="2863970" cy="7095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81D6A58-15F8-4510-A734-7F79F85BFC52}"/>
              </a:ext>
            </a:extLst>
          </p:cNvPr>
          <p:cNvSpPr txBox="1"/>
          <p:nvPr/>
        </p:nvSpPr>
        <p:spPr>
          <a:xfrm>
            <a:off x="221413" y="4092294"/>
            <a:ext cx="2863969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Winding scheme, computed with </a:t>
            </a:r>
            <a:r>
              <a:rPr lang="en-US" dirty="0" err="1"/>
              <a:t>koil_syre</a:t>
            </a:r>
            <a:r>
              <a:rPr lang="en-US" dirty="0"/>
              <a:t> (*)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3DF0856-401B-4013-9EFC-B0F4E5368D48}"/>
              </a:ext>
            </a:extLst>
          </p:cNvPr>
          <p:cNvSpPr/>
          <p:nvPr/>
        </p:nvSpPr>
        <p:spPr>
          <a:xfrm>
            <a:off x="2302728" y="5875522"/>
            <a:ext cx="61066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(*) </a:t>
            </a:r>
            <a:r>
              <a:rPr lang="en-US" sz="1200" dirty="0" err="1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koil_syre</a:t>
            </a:r>
            <a:r>
              <a:rPr lang="en-US" sz="1200" dirty="0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 is a </a:t>
            </a:r>
            <a:r>
              <a:rPr lang="en-US" sz="1200" dirty="0" err="1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Matlab</a:t>
            </a:r>
            <a:r>
              <a:rPr lang="en-US" sz="1200" dirty="0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 executable version of </a:t>
            </a:r>
            <a:r>
              <a:rPr lang="en-US" sz="1200" dirty="0" err="1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Koil</a:t>
            </a:r>
            <a:r>
              <a:rPr lang="en-US" sz="1200" dirty="0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 (http://koil.sourceforge.net/)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DEDF85CF-16AA-426A-815C-BAFBFF63EFB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1653398" y="3840984"/>
            <a:ext cx="1797168" cy="25131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B0461E43-B786-46DD-B58B-73F7208F6351}"/>
              </a:ext>
            </a:extLst>
          </p:cNvPr>
          <p:cNvSpPr/>
          <p:nvPr/>
        </p:nvSpPr>
        <p:spPr>
          <a:xfrm>
            <a:off x="2764640" y="2143932"/>
            <a:ext cx="1082741" cy="28193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4CC3C9A-897F-4CFB-8CFD-6663E770E9F4}"/>
              </a:ext>
            </a:extLst>
          </p:cNvPr>
          <p:cNvSpPr txBox="1"/>
          <p:nvPr/>
        </p:nvSpPr>
        <p:spPr>
          <a:xfrm>
            <a:off x="3085382" y="907117"/>
            <a:ext cx="264831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Side-by-side layers (CW)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493679E-C97D-4F88-982B-2204D7C3402F}"/>
              </a:ext>
            </a:extLst>
          </p:cNvPr>
          <p:cNvCxnSpPr>
            <a:stCxn id="19" idx="2"/>
            <a:endCxn id="18" idx="0"/>
          </p:cNvCxnSpPr>
          <p:nvPr/>
        </p:nvCxnSpPr>
        <p:spPr>
          <a:xfrm flipH="1">
            <a:off x="3306011" y="1276449"/>
            <a:ext cx="1103526" cy="867483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id="{8808B588-170C-4116-B9F7-76C88B1E854C}"/>
              </a:ext>
            </a:extLst>
          </p:cNvPr>
          <p:cNvSpPr/>
          <p:nvPr/>
        </p:nvSpPr>
        <p:spPr>
          <a:xfrm>
            <a:off x="2766355" y="2446214"/>
            <a:ext cx="1420059" cy="27979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CF4113-F93E-40F5-AADA-F75656839F9E}"/>
              </a:ext>
            </a:extLst>
          </p:cNvPr>
          <p:cNvSpPr txBox="1"/>
          <p:nvPr/>
        </p:nvSpPr>
        <p:spPr>
          <a:xfrm>
            <a:off x="5886092" y="632377"/>
            <a:ext cx="2648310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slots in the FEMM model</a:t>
            </a:r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5E7E392-E868-450B-8DCE-EC70EA1B9876}"/>
              </a:ext>
            </a:extLst>
          </p:cNvPr>
          <p:cNvCxnSpPr>
            <a:cxnSpLocks/>
            <a:stCxn id="23" idx="2"/>
            <a:endCxn id="22" idx="3"/>
          </p:cNvCxnSpPr>
          <p:nvPr/>
        </p:nvCxnSpPr>
        <p:spPr>
          <a:xfrm flipH="1">
            <a:off x="4186414" y="1278708"/>
            <a:ext cx="3023833" cy="130740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22C7E4AF-C504-432F-8481-EB0D429B3585}"/>
              </a:ext>
            </a:extLst>
          </p:cNvPr>
          <p:cNvSpPr/>
          <p:nvPr/>
        </p:nvSpPr>
        <p:spPr>
          <a:xfrm>
            <a:off x="2759254" y="2760476"/>
            <a:ext cx="1434260" cy="27093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A33E8B0-5455-4AA7-B16F-51C16530F54B}"/>
              </a:ext>
            </a:extLst>
          </p:cNvPr>
          <p:cNvSpPr txBox="1"/>
          <p:nvPr/>
        </p:nvSpPr>
        <p:spPr>
          <a:xfrm>
            <a:off x="3050020" y="4842887"/>
            <a:ext cx="2648310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three-phase sets (for multiphase machines)</a:t>
            </a:r>
          </a:p>
        </p:txBody>
      </p: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A444A15E-1E7E-4AE7-B5A3-8D2F9A815792}"/>
              </a:ext>
            </a:extLst>
          </p:cNvPr>
          <p:cNvCxnSpPr>
            <a:stCxn id="28" idx="3"/>
            <a:endCxn id="29" idx="3"/>
          </p:cNvCxnSpPr>
          <p:nvPr/>
        </p:nvCxnSpPr>
        <p:spPr>
          <a:xfrm>
            <a:off x="4193514" y="2895945"/>
            <a:ext cx="1504816" cy="2408607"/>
          </a:xfrm>
          <a:prstGeom prst="bentConnector3">
            <a:avLst>
              <a:gd name="adj1" fmla="val 115191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56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4" grpId="0"/>
      <p:bldP spid="18" grpId="0" animBg="1"/>
      <p:bldP spid="19" grpId="0" animBg="1"/>
      <p:bldP spid="22" grpId="0" animBg="1"/>
      <p:bldP spid="23" grpId="0" animBg="1"/>
      <p:bldP spid="28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E79D2F-3866-42F8-9AEA-9190EEB8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library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C2B9A099-55F8-434E-8384-F378C356A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1553448"/>
            <a:ext cx="7543800" cy="4252754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EA9EF43-501B-4601-A922-FB6DF2602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F01DAA-F03D-44C2-9B6B-BE99E0E3D9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5DA843F-A2EE-4B95-B458-D164E31E18C2}"/>
              </a:ext>
            </a:extLst>
          </p:cNvPr>
          <p:cNvSpPr/>
          <p:nvPr/>
        </p:nvSpPr>
        <p:spPr>
          <a:xfrm>
            <a:off x="974785" y="2156604"/>
            <a:ext cx="2924355" cy="1397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6084DC5-3600-402A-BED7-1611EF42AFD9}"/>
              </a:ext>
            </a:extLst>
          </p:cNvPr>
          <p:cNvSpPr txBox="1"/>
          <p:nvPr/>
        </p:nvSpPr>
        <p:spPr>
          <a:xfrm>
            <a:off x="733246" y="935471"/>
            <a:ext cx="1854679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Machine groups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6ECC2BD-7842-4835-B948-18E1DFF9CEDE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1660586" y="1304803"/>
            <a:ext cx="776377" cy="8518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41B23745-D41D-4B13-9288-309CDC362E6D}"/>
              </a:ext>
            </a:extLst>
          </p:cNvPr>
          <p:cNvSpPr/>
          <p:nvPr/>
        </p:nvSpPr>
        <p:spPr>
          <a:xfrm>
            <a:off x="974784" y="3802728"/>
            <a:ext cx="2812211" cy="10539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E4AE7C4-D75A-4ED7-AC85-586DE07A76BC}"/>
              </a:ext>
            </a:extLst>
          </p:cNvPr>
          <p:cNvSpPr txBox="1"/>
          <p:nvPr/>
        </p:nvSpPr>
        <p:spPr>
          <a:xfrm>
            <a:off x="5080959" y="877860"/>
            <a:ext cx="3735237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Material library, divided in 3 sections.</a:t>
            </a:r>
          </a:p>
          <a:p>
            <a:r>
              <a:rPr lang="en-US" dirty="0"/>
              <a:t>Is possible to add/remove custom material and view the properties of an existing material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D57E9A00-EF6A-403A-BAA4-3C6646F6246D}"/>
              </a:ext>
            </a:extLst>
          </p:cNvPr>
          <p:cNvCxnSpPr>
            <a:cxnSpLocks/>
            <a:stCxn id="13" idx="2"/>
            <a:endCxn id="12" idx="3"/>
          </p:cNvCxnSpPr>
          <p:nvPr/>
        </p:nvCxnSpPr>
        <p:spPr>
          <a:xfrm flipH="1">
            <a:off x="3786995" y="2078189"/>
            <a:ext cx="3161583" cy="225151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19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E4C558-BD91-479B-A1E6-2A5BA724D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F2ABB9-880C-4263-8919-250BEF39D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What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SyR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-e?</a:t>
            </a:r>
          </a:p>
          <a:p>
            <a:pPr lvl="1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SyR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-e features</a:t>
            </a:r>
          </a:p>
          <a:p>
            <a:pPr lvl="1"/>
            <a:r>
              <a:rPr lang="it-IT" dirty="0"/>
              <a:t>Preliminary </a:t>
            </a:r>
            <a:r>
              <a:rPr lang="it-IT" dirty="0" err="1"/>
              <a:t>Automatic</a:t>
            </a:r>
            <a:r>
              <a:rPr lang="it-IT" dirty="0"/>
              <a:t> Design</a:t>
            </a: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Design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Optimization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FEA Evaluation/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Validation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Case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Study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EC781AB-0D0C-48FF-98D8-F639991D3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33F1155-5EE9-4717-B486-7941A620B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81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831D19-1926-42E1-8F98-4D89BAD3A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Design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9AC0D6F-5DA1-42B6-9753-11D17CC43D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6C36930-FA64-4CCA-931F-5E393E02F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Segnaposto contenuto 6">
            <a:extLst>
              <a:ext uri="{FF2B5EF4-FFF2-40B4-BE49-F238E27FC236}">
                <a16:creationId xmlns:a16="http://schemas.microsoft.com/office/drawing/2014/main" id="{E42C7461-E83E-4B99-841F-E6E2FA4AD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04" t="14589" r="58871" b="29021"/>
          <a:stretch/>
        </p:blipFill>
        <p:spPr>
          <a:xfrm>
            <a:off x="822959" y="1487525"/>
            <a:ext cx="2455787" cy="3879025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F38BDC25-B573-439C-BF73-5DAEE8B0A3DE}"/>
              </a:ext>
            </a:extLst>
          </p:cNvPr>
          <p:cNvSpPr/>
          <p:nvPr/>
        </p:nvSpPr>
        <p:spPr>
          <a:xfrm>
            <a:off x="1104181" y="1725283"/>
            <a:ext cx="1233577" cy="51758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egnaposto contenuto 2">
                <a:extLst>
                  <a:ext uri="{FF2B5EF4-FFF2-40B4-BE49-F238E27FC236}">
                    <a16:creationId xmlns:a16="http://schemas.microsoft.com/office/drawing/2014/main" id="{81D0E67F-0896-4D9A-84AD-834C8F0741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25616" y="1127760"/>
                <a:ext cx="4991575" cy="4836160"/>
              </a:xfrm>
              <a:ln w="19050">
                <a:solidFill>
                  <a:srgbClr val="FFC000"/>
                </a:solidFill>
              </a:ln>
            </p:spPr>
            <p:txBody>
              <a:bodyPr>
                <a:noAutofit/>
              </a:bodyPr>
              <a:lstStyle/>
              <a:p>
                <a:r>
                  <a:rPr lang="en-US" dirty="0"/>
                  <a:t>Starting from:</a:t>
                </a:r>
              </a:p>
              <a:p>
                <a:pPr lvl="1"/>
                <a:r>
                  <a:rPr lang="en-US" dirty="0"/>
                  <a:t>Machine dimensions (</a:t>
                </a:r>
                <a:r>
                  <a:rPr lang="en-US" dirty="0" err="1"/>
                  <a:t>R,l,g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The number of poles</a:t>
                </a:r>
                <a:r>
                  <a:rPr lang="en-US"/>
                  <a:t>, stator </a:t>
                </a:r>
                <a:r>
                  <a:rPr lang="en-US" dirty="0"/>
                  <a:t>slots</a:t>
                </a:r>
              </a:p>
              <a:p>
                <a:pPr lvl="1"/>
                <a:r>
                  <a:rPr lang="en-US" dirty="0"/>
                  <a:t>The target flux density in the iron</a:t>
                </a:r>
              </a:p>
              <a:p>
                <a:pPr lvl="1"/>
                <a:r>
                  <a:rPr lang="en-US" dirty="0"/>
                  <a:t>The maximum allowed copper loss</a:t>
                </a:r>
              </a:p>
              <a:p>
                <a:r>
                  <a:rPr lang="en-US" dirty="0"/>
                  <a:t>And using two dimensionless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it-IT" dirty="0"/>
                  <a:t> ,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𝐹𝑒</m:t>
                            </m:r>
                          </m:sub>
                        </m:sSub>
                      </m:den>
                    </m:f>
                  </m:oMath>
                </a14:m>
                <a:endParaRPr lang="it-IT" dirty="0"/>
              </a:p>
              <a:p>
                <a:r>
                  <a:rPr lang="en-US" dirty="0"/>
                  <a:t>The performance figures (T, PF) computed with a </a:t>
                </a:r>
                <a:r>
                  <a:rPr lang="en-US" u="sng" dirty="0"/>
                  <a:t>pure analytical model</a:t>
                </a:r>
                <a:r>
                  <a:rPr lang="en-US" dirty="0"/>
                  <a:t> are plotted on the parametric design</a:t>
                </a:r>
                <a:br>
                  <a:rPr lang="en-US" dirty="0"/>
                </a:br>
                <a:r>
                  <a:rPr lang="en-US" dirty="0"/>
                  <a:t>plane</a:t>
                </a:r>
              </a:p>
            </p:txBody>
          </p:sp>
        </mc:Choice>
        <mc:Fallback xmlns="">
          <p:sp>
            <p:nvSpPr>
              <p:cNvPr id="20" name="Segnaposto contenuto 2">
                <a:extLst>
                  <a:ext uri="{FF2B5EF4-FFF2-40B4-BE49-F238E27FC236}">
                    <a16:creationId xmlns:a16="http://schemas.microsoft.com/office/drawing/2014/main" id="{81D0E67F-0896-4D9A-84AD-834C8F074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25616" y="1127760"/>
                <a:ext cx="4991575" cy="4836160"/>
              </a:xfrm>
              <a:blipFill>
                <a:blip r:embed="rId3"/>
                <a:stretch>
                  <a:fillRect l="-1582" t="-1131" r="-2433"/>
                </a:stretch>
              </a:blipFill>
              <a:ln w="1905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08973B7B-0A30-4B71-90F1-F0E483927CCF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>
            <a:off x="2337758" y="1984076"/>
            <a:ext cx="1187858" cy="156176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AEDB5448-4017-42A7-9FCC-0DA52BB0B5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840" y="4284508"/>
            <a:ext cx="2685352" cy="167941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01782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831D19-1926-42E1-8F98-4D89BAD3A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FEA-Augmented Model (</a:t>
            </a:r>
            <a:r>
              <a:rPr lang="en-US" dirty="0" err="1"/>
              <a:t>FEAfix</a:t>
            </a:r>
            <a:r>
              <a:rPr lang="en-US" dirty="0"/>
              <a:t>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9AC0D6F-5DA1-42B6-9753-11D17CC43D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6C36930-FA64-4CCA-931F-5E393E02F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Segnaposto contenuto 6">
            <a:extLst>
              <a:ext uri="{FF2B5EF4-FFF2-40B4-BE49-F238E27FC236}">
                <a16:creationId xmlns:a16="http://schemas.microsoft.com/office/drawing/2014/main" id="{E42C7461-E83E-4B99-841F-E6E2FA4AD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04" t="14589" r="58871" b="29021"/>
          <a:stretch/>
        </p:blipFill>
        <p:spPr>
          <a:xfrm>
            <a:off x="822959" y="1487525"/>
            <a:ext cx="2455787" cy="3879025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F38BDC25-B573-439C-BF73-5DAEE8B0A3DE}"/>
              </a:ext>
            </a:extLst>
          </p:cNvPr>
          <p:cNvSpPr/>
          <p:nvPr/>
        </p:nvSpPr>
        <p:spPr>
          <a:xfrm>
            <a:off x="2421731" y="1725283"/>
            <a:ext cx="602060" cy="51758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5A00B9D2-6699-41CE-B8FD-9DBF43D3D915}"/>
              </a:ext>
            </a:extLst>
          </p:cNvPr>
          <p:cNvSpPr/>
          <p:nvPr/>
        </p:nvSpPr>
        <p:spPr>
          <a:xfrm>
            <a:off x="824427" y="5426672"/>
            <a:ext cx="61066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(*) S. Ferrari and G. Pellegrino, “FEA-Augmented Design Equations for Synchronous Reluctance Machines," 2018 IEEE Energy Conversion Congress and Exposition (ECCE), Portland, OR, September, 23-27 2018.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95DF59C-3485-4E68-BA87-54AD59EE1A4D}"/>
              </a:ext>
            </a:extLst>
          </p:cNvPr>
          <p:cNvSpPr/>
          <p:nvPr/>
        </p:nvSpPr>
        <p:spPr>
          <a:xfrm>
            <a:off x="1000663" y="4615132"/>
            <a:ext cx="2122098" cy="424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870031F-EE2B-4001-A234-3025D8B2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336" y="1491451"/>
            <a:ext cx="4795424" cy="1760708"/>
          </a:xfrm>
          <a:ln w="19050">
            <a:solidFill>
              <a:srgbClr val="FFC000"/>
            </a:solidFill>
          </a:ln>
        </p:spPr>
        <p:txBody>
          <a:bodyPr/>
          <a:lstStyle/>
          <a:p>
            <a:pPr lvl="1"/>
            <a:r>
              <a:rPr lang="en-US" dirty="0"/>
              <a:t>FEA simulations of selected point on the design plane to correct the performance figure estimation</a:t>
            </a:r>
          </a:p>
          <a:p>
            <a:pPr lvl="1"/>
            <a:r>
              <a:rPr lang="en-US" dirty="0"/>
              <a:t>Slower and more precise than the pure analytical model</a:t>
            </a:r>
          </a:p>
          <a:p>
            <a:pPr lvl="1"/>
            <a:r>
              <a:rPr lang="en-US" dirty="0"/>
              <a:t>Parallel computing enabled for 4+ FEA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12D77FE0-626C-4111-BABC-D5586C63A664}"/>
              </a:ext>
            </a:extLst>
          </p:cNvPr>
          <p:cNvSpPr txBox="1">
            <a:spLocks/>
          </p:cNvSpPr>
          <p:nvPr/>
        </p:nvSpPr>
        <p:spPr>
          <a:xfrm>
            <a:off x="3571336" y="3372663"/>
            <a:ext cx="4795424" cy="1760708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68579" indent="-68579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29" indent="-137156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86" indent="-137156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42" indent="-137156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499" indent="-137156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4980" indent="-171446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76" indent="-171446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72" indent="-171446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69" indent="-171446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0873" lvl="1" indent="0">
              <a:buNone/>
            </a:pPr>
            <a:r>
              <a:rPr lang="en-US" dirty="0"/>
              <a:t>Selection of the number of points for FEA simulations:</a:t>
            </a:r>
          </a:p>
          <a:p>
            <a:pPr lvl="1"/>
            <a:r>
              <a:rPr lang="en-US" dirty="0"/>
              <a:t>1: center</a:t>
            </a:r>
          </a:p>
          <a:p>
            <a:pPr lvl="1"/>
            <a:r>
              <a:rPr lang="en-US" dirty="0"/>
              <a:t>4: corners</a:t>
            </a:r>
          </a:p>
          <a:p>
            <a:pPr lvl="1"/>
            <a:r>
              <a:rPr lang="en-US" dirty="0"/>
              <a:t>5: center + corners</a:t>
            </a:r>
          </a:p>
          <a:p>
            <a:pPr lvl="1"/>
            <a:r>
              <a:rPr lang="en-US" dirty="0"/>
              <a:t>1000: whole design domain (for debug only)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CC858EAB-23E8-47D5-A17F-CEBF01422939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3023791" y="1984076"/>
            <a:ext cx="547545" cy="38772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D45858C1-FB18-41C1-B4E3-8DF66CC1D79F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 flipV="1">
            <a:off x="3122761" y="4253017"/>
            <a:ext cx="448575" cy="5744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56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2" grpId="0" build="p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E4C558-BD91-479B-A1E6-2A5BA724D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F2ABB9-880C-4263-8919-250BEF39D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What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SyR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-e?</a:t>
            </a:r>
          </a:p>
          <a:p>
            <a:pPr lvl="1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SyR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-e features</a:t>
            </a: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Preliminary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Automatic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Design</a:t>
            </a:r>
          </a:p>
          <a:p>
            <a:pPr lvl="1"/>
            <a:r>
              <a:rPr lang="it-IT" dirty="0"/>
              <a:t>Design </a:t>
            </a:r>
            <a:r>
              <a:rPr lang="it-IT" dirty="0" err="1"/>
              <a:t>Optimization</a:t>
            </a:r>
            <a:endParaRPr lang="it-IT" dirty="0"/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FEA Evaluation/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Validation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Case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Study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EC781AB-0D0C-48FF-98D8-F639991D3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33F1155-5EE9-4717-B486-7941A620B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35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E4C558-BD91-479B-A1E6-2A5BA724D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F2ABB9-880C-4263-8919-250BEF39D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SyR</a:t>
            </a:r>
            <a:r>
              <a:rPr lang="it-IT" dirty="0"/>
              <a:t>-e?</a:t>
            </a:r>
          </a:p>
          <a:p>
            <a:pPr lvl="1"/>
            <a:r>
              <a:rPr lang="it-IT" dirty="0" err="1"/>
              <a:t>SyR</a:t>
            </a:r>
            <a:r>
              <a:rPr lang="it-IT" dirty="0"/>
              <a:t>-e features</a:t>
            </a:r>
          </a:p>
          <a:p>
            <a:pPr lvl="1"/>
            <a:r>
              <a:rPr lang="it-IT" dirty="0"/>
              <a:t>Preliminary </a:t>
            </a:r>
            <a:r>
              <a:rPr lang="it-IT" dirty="0" err="1"/>
              <a:t>Automatic</a:t>
            </a:r>
            <a:r>
              <a:rPr lang="it-IT" dirty="0"/>
              <a:t> Design</a:t>
            </a:r>
          </a:p>
          <a:p>
            <a:pPr lvl="1"/>
            <a:r>
              <a:rPr lang="it-IT" dirty="0"/>
              <a:t>Design </a:t>
            </a:r>
            <a:r>
              <a:rPr lang="it-IT" dirty="0" err="1"/>
              <a:t>Optimization</a:t>
            </a:r>
            <a:endParaRPr lang="it-IT" dirty="0"/>
          </a:p>
          <a:p>
            <a:pPr lvl="1"/>
            <a:r>
              <a:rPr lang="it-IT" dirty="0"/>
              <a:t>FEA Evaluation/</a:t>
            </a:r>
            <a:r>
              <a:rPr lang="it-IT" dirty="0" err="1"/>
              <a:t>Validation</a:t>
            </a:r>
            <a:endParaRPr lang="it-IT" dirty="0"/>
          </a:p>
          <a:p>
            <a:pPr lvl="1"/>
            <a:r>
              <a:rPr lang="it-IT" dirty="0"/>
              <a:t>Case </a:t>
            </a:r>
            <a:r>
              <a:rPr lang="it-IT" dirty="0" err="1"/>
              <a:t>Study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EC781AB-0D0C-48FF-98D8-F639991D3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33F1155-5EE9-4717-B486-7941A620B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60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con angoli arrotondati 22">
            <a:extLst>
              <a:ext uri="{FF2B5EF4-FFF2-40B4-BE49-F238E27FC236}">
                <a16:creationId xmlns:a16="http://schemas.microsoft.com/office/drawing/2014/main" id="{C3CD9A2A-C97B-4C67-AC62-3B2575360453}"/>
              </a:ext>
            </a:extLst>
          </p:cNvPr>
          <p:cNvSpPr/>
          <p:nvPr/>
        </p:nvSpPr>
        <p:spPr>
          <a:xfrm>
            <a:off x="1026543" y="3666226"/>
            <a:ext cx="1808786" cy="213818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BE84CA2-D842-4458-93E4-75E78DDE5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Optimization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B9B6DF-6D7F-434D-A437-2199687A6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err="1"/>
              <a:t>SyR</a:t>
            </a:r>
            <a:r>
              <a:rPr lang="en-US" dirty="0"/>
              <a:t>-e uses Multi-Objective Differential Evolution (MODE) algorithm to perform the design optimization</a:t>
            </a:r>
          </a:p>
          <a:p>
            <a:pPr lvl="1"/>
            <a:r>
              <a:rPr lang="en-US" dirty="0"/>
              <a:t>The candidate evaluation is performed in with FEA</a:t>
            </a:r>
          </a:p>
          <a:p>
            <a:pPr lvl="1"/>
            <a:r>
              <a:rPr lang="en-US" dirty="0"/>
              <a:t>Parallel computing enabled under MATLAB environment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63936C3-989C-46B9-B83F-66A4711DE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47B6173-8589-4680-A93A-6D994E961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Rettangolo con angoli arrotondati 22">
            <a:extLst>
              <a:ext uri="{FF2B5EF4-FFF2-40B4-BE49-F238E27FC236}">
                <a16:creationId xmlns:a16="http://schemas.microsoft.com/office/drawing/2014/main" id="{7F652A24-A8CB-4F4E-ABE4-45F1258923AA}"/>
              </a:ext>
            </a:extLst>
          </p:cNvPr>
          <p:cNvSpPr/>
          <p:nvPr/>
        </p:nvSpPr>
        <p:spPr>
          <a:xfrm>
            <a:off x="874143" y="3513826"/>
            <a:ext cx="1808786" cy="213818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tangolo con angoli arrotondati 22">
            <a:extLst>
              <a:ext uri="{FF2B5EF4-FFF2-40B4-BE49-F238E27FC236}">
                <a16:creationId xmlns:a16="http://schemas.microsoft.com/office/drawing/2014/main" id="{B747DE4E-46C0-49FE-8110-B4F24B92ACEF}"/>
              </a:ext>
            </a:extLst>
          </p:cNvPr>
          <p:cNvSpPr/>
          <p:nvPr/>
        </p:nvSpPr>
        <p:spPr>
          <a:xfrm>
            <a:off x="721743" y="3361426"/>
            <a:ext cx="1808786" cy="213818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con angoli arrotondati 22">
            <a:extLst>
              <a:ext uri="{FF2B5EF4-FFF2-40B4-BE49-F238E27FC236}">
                <a16:creationId xmlns:a16="http://schemas.microsoft.com/office/drawing/2014/main" id="{7DC1614C-192E-4130-871C-25B7D5AA0B85}"/>
              </a:ext>
            </a:extLst>
          </p:cNvPr>
          <p:cNvSpPr/>
          <p:nvPr/>
        </p:nvSpPr>
        <p:spPr>
          <a:xfrm>
            <a:off x="569343" y="3209026"/>
            <a:ext cx="1808786" cy="213818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tangolo con angoli arrotondati 22">
            <a:extLst>
              <a:ext uri="{FF2B5EF4-FFF2-40B4-BE49-F238E27FC236}">
                <a16:creationId xmlns:a16="http://schemas.microsoft.com/office/drawing/2014/main" id="{639513F3-6564-4596-ABBC-063358FB41E3}"/>
              </a:ext>
            </a:extLst>
          </p:cNvPr>
          <p:cNvSpPr/>
          <p:nvPr/>
        </p:nvSpPr>
        <p:spPr>
          <a:xfrm>
            <a:off x="4020858" y="3659101"/>
            <a:ext cx="1808786" cy="213818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tangolo con angoli arrotondati 22">
            <a:extLst>
              <a:ext uri="{FF2B5EF4-FFF2-40B4-BE49-F238E27FC236}">
                <a16:creationId xmlns:a16="http://schemas.microsoft.com/office/drawing/2014/main" id="{5D413FA8-BC5A-4A0A-97E8-2411467AAE84}"/>
              </a:ext>
            </a:extLst>
          </p:cNvPr>
          <p:cNvSpPr/>
          <p:nvPr/>
        </p:nvSpPr>
        <p:spPr>
          <a:xfrm>
            <a:off x="3868458" y="3506701"/>
            <a:ext cx="1808786" cy="213818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ttangolo con angoli arrotondati 22">
            <a:extLst>
              <a:ext uri="{FF2B5EF4-FFF2-40B4-BE49-F238E27FC236}">
                <a16:creationId xmlns:a16="http://schemas.microsoft.com/office/drawing/2014/main" id="{EB721D19-2AA0-47E2-859A-87C1586E4898}"/>
              </a:ext>
            </a:extLst>
          </p:cNvPr>
          <p:cNvSpPr/>
          <p:nvPr/>
        </p:nvSpPr>
        <p:spPr>
          <a:xfrm>
            <a:off x="3716058" y="3354301"/>
            <a:ext cx="1808786" cy="213818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ttangolo con angoli arrotondati 22">
            <a:extLst>
              <a:ext uri="{FF2B5EF4-FFF2-40B4-BE49-F238E27FC236}">
                <a16:creationId xmlns:a16="http://schemas.microsoft.com/office/drawing/2014/main" id="{2CC09D0F-947A-48FC-AF5D-DEEC4FBB2C9F}"/>
              </a:ext>
            </a:extLst>
          </p:cNvPr>
          <p:cNvSpPr/>
          <p:nvPr/>
        </p:nvSpPr>
        <p:spPr>
          <a:xfrm>
            <a:off x="3563658" y="3201901"/>
            <a:ext cx="1808786" cy="213818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ttangolo con angoli arrotondati 22">
            <a:extLst>
              <a:ext uri="{FF2B5EF4-FFF2-40B4-BE49-F238E27FC236}">
                <a16:creationId xmlns:a16="http://schemas.microsoft.com/office/drawing/2014/main" id="{60B6D447-374A-46EF-A3FE-765205022A88}"/>
              </a:ext>
            </a:extLst>
          </p:cNvPr>
          <p:cNvSpPr/>
          <p:nvPr/>
        </p:nvSpPr>
        <p:spPr>
          <a:xfrm>
            <a:off x="6408401" y="3209026"/>
            <a:ext cx="2269775" cy="259538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ttangolo con angoli arrotondati 13">
            <a:extLst>
              <a:ext uri="{FF2B5EF4-FFF2-40B4-BE49-F238E27FC236}">
                <a16:creationId xmlns:a16="http://schemas.microsoft.com/office/drawing/2014/main" id="{31595F8E-82BC-4D7D-B405-58ACC8FAB277}"/>
              </a:ext>
            </a:extLst>
          </p:cNvPr>
          <p:cNvSpPr/>
          <p:nvPr/>
        </p:nvSpPr>
        <p:spPr>
          <a:xfrm>
            <a:off x="807037" y="3319838"/>
            <a:ext cx="1249725" cy="60969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Draw the candidate</a:t>
            </a:r>
          </a:p>
        </p:txBody>
      </p:sp>
      <p:sp>
        <p:nvSpPr>
          <p:cNvPr id="19" name="Rettangolo con angoli arrotondati 14">
            <a:extLst>
              <a:ext uri="{FF2B5EF4-FFF2-40B4-BE49-F238E27FC236}">
                <a16:creationId xmlns:a16="http://schemas.microsoft.com/office/drawing/2014/main" id="{CB49A598-90B4-4438-9AD5-144CE7C0D416}"/>
              </a:ext>
            </a:extLst>
          </p:cNvPr>
          <p:cNvSpPr/>
          <p:nvPr/>
        </p:nvSpPr>
        <p:spPr>
          <a:xfrm>
            <a:off x="3770905" y="3345431"/>
            <a:ext cx="1374698" cy="4164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Call FEMM </a:t>
            </a: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B1A5BBB9-5FA3-457F-9C10-206432903507}"/>
              </a:ext>
            </a:extLst>
          </p:cNvPr>
          <p:cNvSpPr/>
          <p:nvPr/>
        </p:nvSpPr>
        <p:spPr>
          <a:xfrm>
            <a:off x="2907795" y="4278119"/>
            <a:ext cx="556860" cy="27220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" name="Rettangolo con angoli arrotondati 17">
            <a:extLst>
              <a:ext uri="{FF2B5EF4-FFF2-40B4-BE49-F238E27FC236}">
                <a16:creationId xmlns:a16="http://schemas.microsoft.com/office/drawing/2014/main" id="{3BB7A727-4DB5-4B4D-B65B-AF41D12AF5C6}"/>
              </a:ext>
            </a:extLst>
          </p:cNvPr>
          <p:cNvSpPr/>
          <p:nvPr/>
        </p:nvSpPr>
        <p:spPr>
          <a:xfrm>
            <a:off x="6984008" y="3309385"/>
            <a:ext cx="1118561" cy="4580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</a:t>
            </a:r>
          </a:p>
        </p:txBody>
      </p:sp>
      <p:sp>
        <p:nvSpPr>
          <p:cNvPr id="22" name="Rettangolo con angoli arrotondati 25">
            <a:extLst>
              <a:ext uri="{FF2B5EF4-FFF2-40B4-BE49-F238E27FC236}">
                <a16:creationId xmlns:a16="http://schemas.microsoft.com/office/drawing/2014/main" id="{9FCA459E-F946-4598-8012-1209A1FDC3A4}"/>
              </a:ext>
            </a:extLst>
          </p:cNvPr>
          <p:cNvSpPr/>
          <p:nvPr/>
        </p:nvSpPr>
        <p:spPr>
          <a:xfrm>
            <a:off x="6594092" y="4422964"/>
            <a:ext cx="1898393" cy="27050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Selection </a:t>
            </a:r>
          </a:p>
        </p:txBody>
      </p:sp>
      <p:sp>
        <p:nvSpPr>
          <p:cNvPr id="23" name="Rettangolo con angoli arrotondati 26">
            <a:extLst>
              <a:ext uri="{FF2B5EF4-FFF2-40B4-BE49-F238E27FC236}">
                <a16:creationId xmlns:a16="http://schemas.microsoft.com/office/drawing/2014/main" id="{9C86BD27-967F-4B27-A0BC-3D91896EFC0C}"/>
              </a:ext>
            </a:extLst>
          </p:cNvPr>
          <p:cNvSpPr/>
          <p:nvPr/>
        </p:nvSpPr>
        <p:spPr>
          <a:xfrm>
            <a:off x="6594092" y="4891015"/>
            <a:ext cx="1898393" cy="27050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Mutation</a:t>
            </a:r>
          </a:p>
        </p:txBody>
      </p:sp>
      <p:sp>
        <p:nvSpPr>
          <p:cNvPr id="24" name="Rettangolo con angoli arrotondati 27">
            <a:extLst>
              <a:ext uri="{FF2B5EF4-FFF2-40B4-BE49-F238E27FC236}">
                <a16:creationId xmlns:a16="http://schemas.microsoft.com/office/drawing/2014/main" id="{102F1C43-834D-4C97-B661-1DA08A70521C}"/>
              </a:ext>
            </a:extLst>
          </p:cNvPr>
          <p:cNvSpPr/>
          <p:nvPr/>
        </p:nvSpPr>
        <p:spPr>
          <a:xfrm>
            <a:off x="6594092" y="5370998"/>
            <a:ext cx="1898393" cy="27050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Crossover</a:t>
            </a:r>
          </a:p>
        </p:txBody>
      </p:sp>
      <p:sp>
        <p:nvSpPr>
          <p:cNvPr id="25" name="Freccia a inversione 24">
            <a:extLst>
              <a:ext uri="{FF2B5EF4-FFF2-40B4-BE49-F238E27FC236}">
                <a16:creationId xmlns:a16="http://schemas.microsoft.com/office/drawing/2014/main" id="{C7C869CD-0D34-4E83-B895-B28D7D9DA70E}"/>
              </a:ext>
            </a:extLst>
          </p:cNvPr>
          <p:cNvSpPr/>
          <p:nvPr/>
        </p:nvSpPr>
        <p:spPr>
          <a:xfrm flipH="1">
            <a:off x="1461205" y="2861846"/>
            <a:ext cx="6165712" cy="289875"/>
          </a:xfrm>
          <a:prstGeom prst="uturnArrow">
            <a:avLst>
              <a:gd name="adj1" fmla="val 34681"/>
              <a:gd name="adj2" fmla="val 25000"/>
              <a:gd name="adj3" fmla="val 30677"/>
              <a:gd name="adj4" fmla="val 43750"/>
              <a:gd name="adj5" fmla="val 96750"/>
            </a:avLst>
          </a:prstGeom>
          <a:solidFill>
            <a:schemeClr val="accent1">
              <a:lumMod val="75000"/>
            </a:schemeClr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CBC32270-82DB-4936-A3B3-20C088E1C19D}"/>
              </a:ext>
            </a:extLst>
          </p:cNvPr>
          <p:cNvSpPr/>
          <p:nvPr/>
        </p:nvSpPr>
        <p:spPr>
          <a:xfrm>
            <a:off x="6594092" y="3930838"/>
            <a:ext cx="1898393" cy="27050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Fitness Evaluation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F5FF5EB8-CA0E-43AC-B014-FAA7D259A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98" y="4034777"/>
            <a:ext cx="1304814" cy="1194423"/>
          </a:xfrm>
          <a:prstGeom prst="rect">
            <a:avLst/>
          </a:prstGeom>
        </p:spPr>
      </p:pic>
      <p:grpSp>
        <p:nvGrpSpPr>
          <p:cNvPr id="35" name="Gruppo 34">
            <a:extLst>
              <a:ext uri="{FF2B5EF4-FFF2-40B4-BE49-F238E27FC236}">
                <a16:creationId xmlns:a16="http://schemas.microsoft.com/office/drawing/2014/main" id="{961B9AEF-2373-4936-8758-C22EDABD3D09}"/>
              </a:ext>
            </a:extLst>
          </p:cNvPr>
          <p:cNvGrpSpPr/>
          <p:nvPr/>
        </p:nvGrpSpPr>
        <p:grpSpPr>
          <a:xfrm>
            <a:off x="3815773" y="3920524"/>
            <a:ext cx="1344786" cy="1344214"/>
            <a:chOff x="3736800" y="4023386"/>
            <a:chExt cx="1344786" cy="1344214"/>
          </a:xfrm>
        </p:grpSpPr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CF22E467-671E-46A9-9ADD-79CD72550BE1}"/>
                </a:ext>
              </a:extLst>
            </p:cNvPr>
            <p:cNvSpPr/>
            <p:nvPr/>
          </p:nvSpPr>
          <p:spPr>
            <a:xfrm>
              <a:off x="3736800" y="4024800"/>
              <a:ext cx="1343717" cy="1342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6293E1A6-76C8-493E-82AB-EDCAA317A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7869" y="4023386"/>
              <a:ext cx="1343717" cy="1212882"/>
            </a:xfrm>
            <a:prstGeom prst="rect">
              <a:avLst/>
            </a:prstGeom>
          </p:spPr>
        </p:pic>
      </p:grp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4881BEF0-0BD0-439F-B7CC-F5277892A86C}"/>
              </a:ext>
            </a:extLst>
          </p:cNvPr>
          <p:cNvSpPr/>
          <p:nvPr/>
        </p:nvSpPr>
        <p:spPr>
          <a:xfrm>
            <a:off x="5863770" y="4275246"/>
            <a:ext cx="556860" cy="27220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256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5D1470-6E75-4EF2-9E41-124C4CC1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Multi-Objective Design Optimization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5E63480-AF64-4F7A-AA37-EFA3863980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4F746D3-521A-4EB4-A6E7-01E1A8694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DD934B47-9BCB-46B9-A99A-A9EB1F775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1553448"/>
            <a:ext cx="7543800" cy="4252754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4B3E550F-5CA8-48FE-9A7C-FA09FB5AC941}"/>
              </a:ext>
            </a:extLst>
          </p:cNvPr>
          <p:cNvSpPr/>
          <p:nvPr/>
        </p:nvSpPr>
        <p:spPr>
          <a:xfrm>
            <a:off x="905774" y="2182483"/>
            <a:ext cx="1475117" cy="330391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696B523-7657-4A27-8A94-C4D0141FD744}"/>
              </a:ext>
            </a:extLst>
          </p:cNvPr>
          <p:cNvSpPr txBox="1"/>
          <p:nvPr/>
        </p:nvSpPr>
        <p:spPr>
          <a:xfrm>
            <a:off x="439947" y="899858"/>
            <a:ext cx="169077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 settings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DA1004E-9B6B-4F86-9D4B-502DEEC9B3FB}"/>
              </a:ext>
            </a:extLst>
          </p:cNvPr>
          <p:cNvCxnSpPr>
            <a:stCxn id="11" idx="0"/>
            <a:endCxn id="13" idx="2"/>
          </p:cNvCxnSpPr>
          <p:nvPr/>
        </p:nvCxnSpPr>
        <p:spPr>
          <a:xfrm flipH="1" flipV="1">
            <a:off x="1285336" y="1269190"/>
            <a:ext cx="357997" cy="913293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aborazione 16">
            <a:extLst>
              <a:ext uri="{FF2B5EF4-FFF2-40B4-BE49-F238E27FC236}">
                <a16:creationId xmlns:a16="http://schemas.microsoft.com/office/drawing/2014/main" id="{74EB45C8-D4D3-45F5-88F9-6049DD487FB1}"/>
              </a:ext>
            </a:extLst>
          </p:cNvPr>
          <p:cNvSpPr/>
          <p:nvPr/>
        </p:nvSpPr>
        <p:spPr>
          <a:xfrm>
            <a:off x="2415395" y="2182483"/>
            <a:ext cx="1613141" cy="3303917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616AD28-0F27-4FA4-BCC3-5D5860D5350A}"/>
              </a:ext>
            </a:extLst>
          </p:cNvPr>
          <p:cNvSpPr txBox="1"/>
          <p:nvPr/>
        </p:nvSpPr>
        <p:spPr>
          <a:xfrm>
            <a:off x="2415395" y="1002268"/>
            <a:ext cx="229462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Optimization variables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8E28DC98-898E-44F3-A3D3-D52B9847FBC2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 flipH="1">
            <a:off x="3221966" y="1371600"/>
            <a:ext cx="340743" cy="8108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tangolo 22">
            <a:extLst>
              <a:ext uri="{FF2B5EF4-FFF2-40B4-BE49-F238E27FC236}">
                <a16:creationId xmlns:a16="http://schemas.microsoft.com/office/drawing/2014/main" id="{52055C22-AFEF-43A9-9D9E-B138DD44F2A4}"/>
              </a:ext>
            </a:extLst>
          </p:cNvPr>
          <p:cNvSpPr/>
          <p:nvPr/>
        </p:nvSpPr>
        <p:spPr>
          <a:xfrm>
            <a:off x="4063040" y="3605842"/>
            <a:ext cx="1388854" cy="16987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876D04E-7D22-4B9B-B97A-94BE6265B579}"/>
              </a:ext>
            </a:extLst>
          </p:cNvPr>
          <p:cNvSpPr txBox="1"/>
          <p:nvPr/>
        </p:nvSpPr>
        <p:spPr>
          <a:xfrm>
            <a:off x="5311874" y="1145393"/>
            <a:ext cx="2430046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Optimization objectives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93C7039B-4B34-4D1C-87BA-524CE0EDD5D8}"/>
              </a:ext>
            </a:extLst>
          </p:cNvPr>
          <p:cNvCxnSpPr>
            <a:cxnSpLocks/>
            <a:stCxn id="24" idx="2"/>
            <a:endCxn id="23" idx="3"/>
          </p:cNvCxnSpPr>
          <p:nvPr/>
        </p:nvCxnSpPr>
        <p:spPr>
          <a:xfrm flipH="1">
            <a:off x="5451894" y="1514725"/>
            <a:ext cx="1075003" cy="294047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8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7" grpId="0" animBg="1"/>
      <p:bldP spid="18" grpId="0" animBg="1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E4C558-BD91-479B-A1E6-2A5BA724D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F2ABB9-880C-4263-8919-250BEF39D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What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SyR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-e?</a:t>
            </a:r>
          </a:p>
          <a:p>
            <a:pPr lvl="1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SyR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-e features</a:t>
            </a: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Preliminary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Automatic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Design</a:t>
            </a: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Design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Optimization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it-IT" dirty="0"/>
              <a:t>FEA Evaluation/</a:t>
            </a:r>
            <a:r>
              <a:rPr lang="it-IT" dirty="0" err="1"/>
              <a:t>Validation</a:t>
            </a:r>
            <a:endParaRPr lang="it-IT" dirty="0"/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Case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Study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lvl="1"/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EC781AB-0D0C-48FF-98D8-F639991D3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33F1155-5EE9-4717-B486-7941A620B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75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CBF36B-805B-4884-9F2D-C6D7BD01E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 simulations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625C11F-1A1F-4A5F-B9DE-F11E11F4A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1553448"/>
            <a:ext cx="7543800" cy="4252754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0F9FE86-091B-48C8-AA41-733C46D2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FF7B729-6E3C-4C3A-B571-5C63B50D0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99BAF4B-4DB4-4B57-8257-EDABD120D3B4}"/>
              </a:ext>
            </a:extLst>
          </p:cNvPr>
          <p:cNvSpPr/>
          <p:nvPr/>
        </p:nvSpPr>
        <p:spPr>
          <a:xfrm>
            <a:off x="2941608" y="2173857"/>
            <a:ext cx="1854679" cy="203583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9B5C4C9-8F27-48C2-AF64-D2D981E99F3E}"/>
              </a:ext>
            </a:extLst>
          </p:cNvPr>
          <p:cNvSpPr txBox="1"/>
          <p:nvPr/>
        </p:nvSpPr>
        <p:spPr>
          <a:xfrm>
            <a:off x="2941608" y="4546281"/>
            <a:ext cx="2389517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Iron loss computation with static FEA (work in progress)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DB028C4B-C5E9-4AF8-93BB-548975CA2678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3868948" y="4209691"/>
            <a:ext cx="267419" cy="33659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16443BE2-A0AC-423C-8A11-B5C4C7D06541}"/>
              </a:ext>
            </a:extLst>
          </p:cNvPr>
          <p:cNvSpPr/>
          <p:nvPr/>
        </p:nvSpPr>
        <p:spPr>
          <a:xfrm>
            <a:off x="914400" y="2251494"/>
            <a:ext cx="1949570" cy="19581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485CCCB-56EA-4060-AA50-E90875569F7C}"/>
              </a:ext>
            </a:extLst>
          </p:cNvPr>
          <p:cNvSpPr txBox="1"/>
          <p:nvPr/>
        </p:nvSpPr>
        <p:spPr>
          <a:xfrm>
            <a:off x="1546158" y="986673"/>
            <a:ext cx="2436963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 simulation inputs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89417C31-5F39-4B62-84F4-81420FEDB69F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 flipH="1">
            <a:off x="1889185" y="1356005"/>
            <a:ext cx="875455" cy="89548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BE58B2A9-AC59-4450-A2E1-42EF087F16E7}"/>
              </a:ext>
            </a:extLst>
          </p:cNvPr>
          <p:cNvSpPr/>
          <p:nvPr/>
        </p:nvSpPr>
        <p:spPr>
          <a:xfrm>
            <a:off x="952436" y="2786332"/>
            <a:ext cx="1873498" cy="276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BC4C953-B9A7-4F2D-858B-B287416E5D83}"/>
              </a:ext>
            </a:extLst>
          </p:cNvPr>
          <p:cNvSpPr txBox="1"/>
          <p:nvPr/>
        </p:nvSpPr>
        <p:spPr>
          <a:xfrm>
            <a:off x="4787152" y="709674"/>
            <a:ext cx="3130204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angle in the </a:t>
            </a:r>
            <a:r>
              <a:rPr lang="en-US" dirty="0" err="1"/>
              <a:t>dq</a:t>
            </a:r>
            <a:r>
              <a:rPr lang="en-US" dirty="0"/>
              <a:t> frame.</a:t>
            </a:r>
          </a:p>
          <a:p>
            <a:pPr algn="ctr"/>
            <a:r>
              <a:rPr lang="en-US" dirty="0"/>
              <a:t>If 1000: id-</a:t>
            </a:r>
            <a:r>
              <a:rPr lang="en-US" dirty="0" err="1"/>
              <a:t>iq</a:t>
            </a:r>
            <a:r>
              <a:rPr lang="en-US" dirty="0"/>
              <a:t> map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3642E07F-ADCA-4C3F-B5EC-85B37B924033}"/>
              </a:ext>
            </a:extLst>
          </p:cNvPr>
          <p:cNvCxnSpPr>
            <a:stCxn id="17" idx="1"/>
            <a:endCxn id="16" idx="3"/>
          </p:cNvCxnSpPr>
          <p:nvPr/>
        </p:nvCxnSpPr>
        <p:spPr>
          <a:xfrm flipH="1">
            <a:off x="2825934" y="1032840"/>
            <a:ext cx="1961218" cy="18915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40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6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E4C558-BD91-479B-A1E6-2A5BA724D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F2ABB9-880C-4263-8919-250BEF39D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What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SyR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-e?</a:t>
            </a:r>
          </a:p>
          <a:p>
            <a:pPr lvl="1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SyR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-e features</a:t>
            </a: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Preliminary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automatic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design</a:t>
            </a: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Design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Optimization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FEA Evaluation/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Validation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it-IT" dirty="0"/>
              <a:t>Case </a:t>
            </a:r>
            <a:r>
              <a:rPr lang="it-IT" dirty="0" err="1"/>
              <a:t>Study</a:t>
            </a:r>
            <a:endParaRPr lang="it-IT" dirty="0"/>
          </a:p>
          <a:p>
            <a:pPr lvl="1"/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EC781AB-0D0C-48FF-98D8-F639991D3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33F1155-5EE9-4717-B486-7941A620B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7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A744E6-0A63-406A-AF95-C053EC574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5AABCF-F930-410B-8AC3-88F482C53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Objective:</a:t>
            </a:r>
          </a:p>
          <a:p>
            <a:pPr algn="ctr"/>
            <a:r>
              <a:rPr lang="en-US" i="1" u="sng" dirty="0"/>
              <a:t>Design a </a:t>
            </a:r>
            <a:r>
              <a:rPr lang="en-US" i="1" u="sng" dirty="0" err="1"/>
              <a:t>SyR</a:t>
            </a:r>
            <a:r>
              <a:rPr lang="en-US" i="1" u="sng" dirty="0"/>
              <a:t> rotor for an Induction Machine (IM) stator</a:t>
            </a:r>
          </a:p>
          <a:p>
            <a:r>
              <a:rPr lang="en-US" dirty="0"/>
              <a:t>Design steps:</a:t>
            </a:r>
          </a:p>
          <a:p>
            <a:pPr lvl="1"/>
            <a:r>
              <a:rPr lang="en-US" dirty="0"/>
              <a:t>Preliminary design</a:t>
            </a:r>
          </a:p>
          <a:p>
            <a:pPr lvl="1"/>
            <a:r>
              <a:rPr lang="en-US" dirty="0"/>
              <a:t>FEA post-processing</a:t>
            </a:r>
          </a:p>
          <a:p>
            <a:pPr lvl="1"/>
            <a:r>
              <a:rPr lang="en-US" dirty="0"/>
              <a:t>Flux Barrier Shift</a:t>
            </a:r>
          </a:p>
          <a:p>
            <a:pPr lvl="1"/>
            <a:r>
              <a:rPr lang="en-US" dirty="0"/>
              <a:t>Design Optimization</a:t>
            </a:r>
          </a:p>
          <a:p>
            <a:pPr lvl="1"/>
            <a:r>
              <a:rPr lang="en-US" dirty="0"/>
              <a:t>Design comparison</a:t>
            </a:r>
          </a:p>
          <a:p>
            <a:pPr lvl="1"/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923B87A-07BB-463E-B814-DFA3127C34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36091A8-ACBF-4602-BD4D-F9DB358E4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8" descr="C:\Users\WorkStation-RawPower\Desktop\Immagine1.jpg">
            <a:extLst>
              <a:ext uri="{FF2B5EF4-FFF2-40B4-BE49-F238E27FC236}">
                <a16:creationId xmlns:a16="http://schemas.microsoft.com/office/drawing/2014/main" id="{308802E6-121A-404C-AEA9-93D2F787A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679" t="796" r="9293" b="4230"/>
          <a:stretch/>
        </p:blipFill>
        <p:spPr bwMode="auto">
          <a:xfrm>
            <a:off x="5554541" y="3251043"/>
            <a:ext cx="2812219" cy="194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973F9C6-2947-407F-A3D1-73CB51D1D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372" y="4934670"/>
            <a:ext cx="2126176" cy="86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65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4C47B4-D367-4EC4-879C-57725B627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inputs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849D17-A3DD-4243-9EBF-AFBAFD5C6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data of the baseline stator are (*):</a:t>
            </a:r>
          </a:p>
          <a:p>
            <a:pPr lvl="1"/>
            <a:r>
              <a:rPr lang="en-US" dirty="0"/>
              <a:t>Outer radius = 87,5 mm</a:t>
            </a:r>
          </a:p>
          <a:p>
            <a:pPr lvl="1"/>
            <a:r>
              <a:rPr lang="en-US" dirty="0"/>
              <a:t>Stack length = 110 mm</a:t>
            </a:r>
          </a:p>
          <a:p>
            <a:pPr lvl="1"/>
            <a:r>
              <a:rPr lang="en-US" dirty="0"/>
              <a:t>Number of pole pairs = 3</a:t>
            </a:r>
          </a:p>
          <a:p>
            <a:pPr lvl="1"/>
            <a:r>
              <a:rPr lang="en-US" dirty="0"/>
              <a:t>Number of stator slots = 36</a:t>
            </a:r>
          </a:p>
          <a:p>
            <a:pPr lvl="1"/>
            <a:r>
              <a:rPr lang="en-US" dirty="0"/>
              <a:t>Winding: single layer, 108 turns in series per phase, </a:t>
            </a:r>
          </a:p>
          <a:p>
            <a:pPr lvl="1"/>
            <a:r>
              <a:rPr lang="en-US" dirty="0"/>
              <a:t>Iron Material: M600-50A</a:t>
            </a:r>
          </a:p>
          <a:p>
            <a:r>
              <a:rPr lang="en-US" dirty="0"/>
              <a:t>In addition, some useful data from the baseline machine are:</a:t>
            </a:r>
          </a:p>
          <a:p>
            <a:pPr lvl="1"/>
            <a:r>
              <a:rPr lang="en-US" dirty="0"/>
              <a:t>Airgap length = 0,325 mm</a:t>
            </a:r>
          </a:p>
          <a:p>
            <a:pPr lvl="1"/>
            <a:r>
              <a:rPr lang="en-US" dirty="0"/>
              <a:t>Rated copper loss = 170 W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9EF6C1A-78D9-464E-8A44-58DD30499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373CDCA-417C-4A82-96C2-2B7A4C6D0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B2A9046-FBA1-41DC-BACE-982D49799C6B}"/>
              </a:ext>
            </a:extLst>
          </p:cNvPr>
          <p:cNvSpPr/>
          <p:nvPr/>
        </p:nvSpPr>
        <p:spPr>
          <a:xfrm>
            <a:off x="824426" y="5426672"/>
            <a:ext cx="7362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(*) C. </a:t>
            </a:r>
            <a:r>
              <a:rPr lang="en-US" sz="1200" dirty="0" err="1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Bianchini</a:t>
            </a:r>
            <a:r>
              <a:rPr lang="en-US" sz="1200" dirty="0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, M. </a:t>
            </a:r>
            <a:r>
              <a:rPr lang="en-US" sz="1200" dirty="0" err="1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Davoli</a:t>
            </a:r>
            <a:r>
              <a:rPr lang="en-US" sz="1200" dirty="0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, G. Pellegrino, F. </a:t>
            </a:r>
            <a:r>
              <a:rPr lang="en-US" sz="1200" dirty="0" err="1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Immovilli</a:t>
            </a:r>
            <a:r>
              <a:rPr lang="en-US" sz="1200" dirty="0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 and E. </a:t>
            </a:r>
            <a:r>
              <a:rPr lang="en-US" sz="1200" dirty="0" err="1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Lorenzani</a:t>
            </a:r>
            <a:r>
              <a:rPr lang="en-US" sz="1200" dirty="0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, "Low cost PM synchronous servo-applications employing asynchronous-motor frame," 2015 IEEE Energy Conversion Congress and Exposition (ECCE), Montreal, QC, 2015, pp. 6090-6095.</a:t>
            </a:r>
          </a:p>
        </p:txBody>
      </p:sp>
    </p:spTree>
    <p:extLst>
      <p:ext uri="{BB962C8B-B14F-4D97-AF65-F5344CB8AC3E}">
        <p14:creationId xmlns:p14="http://schemas.microsoft.com/office/powerpoint/2010/main" val="3109501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E4C558-BD91-479B-A1E6-2A5BA724D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F2ABB9-880C-4263-8919-250BEF39D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What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SyR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-e?</a:t>
            </a:r>
          </a:p>
          <a:p>
            <a:pPr lvl="1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SyR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-e features</a:t>
            </a: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Preliminary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automatic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design</a:t>
            </a: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Design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Optimization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FEA Evaluation/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Validation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it-IT" dirty="0"/>
              <a:t>Case </a:t>
            </a:r>
            <a:r>
              <a:rPr lang="it-IT" dirty="0" err="1"/>
              <a:t>Study</a:t>
            </a:r>
            <a:endParaRPr lang="it-IT" dirty="0"/>
          </a:p>
          <a:p>
            <a:pPr lvl="2"/>
            <a:r>
              <a:rPr lang="it-IT" dirty="0"/>
              <a:t>Preliminary design</a:t>
            </a:r>
          </a:p>
          <a:p>
            <a:pPr lvl="2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FEA post-processing</a:t>
            </a:r>
          </a:p>
          <a:p>
            <a:pPr lvl="2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Flux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Barrier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Shift</a:t>
            </a:r>
          </a:p>
          <a:p>
            <a:pPr lvl="2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Design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optimization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Design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comparison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EC781AB-0D0C-48FF-98D8-F639991D3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33F1155-5EE9-4717-B486-7941A620B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37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143307-6D9E-4CF3-AFCE-1280BFF3E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design – analytical model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0837F48-EDCC-4CE9-9693-7284E6830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961FCC0-EFFA-4BFA-9F68-20A04BD01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02F8DE2-9D35-4118-8F8D-969BFB697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68" y="940425"/>
            <a:ext cx="7957984" cy="4486247"/>
          </a:xfrm>
          <a:prstGeom prst="rect">
            <a:avLst/>
          </a:prstGeom>
        </p:spPr>
      </p:pic>
      <p:sp>
        <p:nvSpPr>
          <p:cNvPr id="14" name="Freccia in giù 13">
            <a:extLst>
              <a:ext uri="{FF2B5EF4-FFF2-40B4-BE49-F238E27FC236}">
                <a16:creationId xmlns:a16="http://schemas.microsoft.com/office/drawing/2014/main" id="{BAF0FE75-771F-46A9-A1DB-31F618F46DE4}"/>
              </a:ext>
            </a:extLst>
          </p:cNvPr>
          <p:cNvSpPr/>
          <p:nvPr/>
        </p:nvSpPr>
        <p:spPr>
          <a:xfrm>
            <a:off x="2764640" y="1425013"/>
            <a:ext cx="245979" cy="327804"/>
          </a:xfrm>
          <a:prstGeom prst="downArrow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5156F60-A9AD-480B-AE9D-F1904E21AEA6}"/>
              </a:ext>
            </a:extLst>
          </p:cNvPr>
          <p:cNvSpPr/>
          <p:nvPr/>
        </p:nvSpPr>
        <p:spPr>
          <a:xfrm>
            <a:off x="2458528" y="1759789"/>
            <a:ext cx="836763" cy="32780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A2CE19D-1FF6-4BB9-8928-B4C582339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548" y="2843901"/>
            <a:ext cx="4320000" cy="2701715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41D281F1-77E9-46AC-8338-A2133A53ABFE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2876910" y="2087592"/>
            <a:ext cx="1609638" cy="75630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A7304E0A-B6D4-43E1-ADFF-7AA834ED70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437" y="4360447"/>
            <a:ext cx="1800000" cy="180000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5BDE78C6-870F-45E1-AB10-82932170F3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239" y="816486"/>
            <a:ext cx="1800000" cy="180000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5783E545-DF86-4D1D-A303-931EA64F07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89" y="875311"/>
            <a:ext cx="1800000" cy="1800000"/>
          </a:xfrm>
          <a:prstGeom prst="rect">
            <a:avLst/>
          </a:prstGeom>
        </p:spPr>
      </p:pic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50D501FF-644D-473C-BC1A-E7123B432E26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5896903" y="2616486"/>
            <a:ext cx="894336" cy="987652"/>
          </a:xfrm>
          <a:prstGeom prst="line">
            <a:avLst/>
          </a:prstGeom>
          <a:ln w="19050">
            <a:solidFill>
              <a:srgbClr val="007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8039A1E0-AEFD-41A7-AF30-1356140964DE}"/>
              </a:ext>
            </a:extLst>
          </p:cNvPr>
          <p:cNvCxnSpPr>
            <a:cxnSpLocks/>
            <a:endCxn id="24" idx="2"/>
          </p:cNvCxnSpPr>
          <p:nvPr/>
        </p:nvCxnSpPr>
        <p:spPr>
          <a:xfrm flipH="1" flipV="1">
            <a:off x="2201389" y="2675311"/>
            <a:ext cx="2050454" cy="9288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FF5F4F4-E413-4DDA-A602-356E53C80FB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5891239" y="4666891"/>
            <a:ext cx="1121198" cy="59355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77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143307-6D9E-4CF3-AFCE-1280BFF3E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574530"/>
          </a:xfrm>
        </p:spPr>
        <p:txBody>
          <a:bodyPr/>
          <a:lstStyle/>
          <a:p>
            <a:r>
              <a:rPr lang="en-US" dirty="0"/>
              <a:t>Preliminary design – </a:t>
            </a:r>
            <a:r>
              <a:rPr lang="en-US" dirty="0" err="1"/>
              <a:t>FEAfix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0837F48-EDCC-4CE9-9693-7284E6830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961FCC0-EFFA-4BFA-9F68-20A04BD01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02F8DE2-9D35-4118-8F8D-969BFB697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68" y="940425"/>
            <a:ext cx="7957984" cy="4486247"/>
          </a:xfrm>
          <a:prstGeom prst="rect">
            <a:avLst/>
          </a:prstGeom>
        </p:spPr>
      </p:pic>
      <p:sp>
        <p:nvSpPr>
          <p:cNvPr id="14" name="Freccia in giù 13">
            <a:extLst>
              <a:ext uri="{FF2B5EF4-FFF2-40B4-BE49-F238E27FC236}">
                <a16:creationId xmlns:a16="http://schemas.microsoft.com/office/drawing/2014/main" id="{BAF0FE75-771F-46A9-A1DB-31F618F46DE4}"/>
              </a:ext>
            </a:extLst>
          </p:cNvPr>
          <p:cNvSpPr/>
          <p:nvPr/>
        </p:nvSpPr>
        <p:spPr>
          <a:xfrm>
            <a:off x="3402997" y="1425013"/>
            <a:ext cx="245979" cy="327804"/>
          </a:xfrm>
          <a:prstGeom prst="downArrow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5156F60-A9AD-480B-AE9D-F1904E21AEA6}"/>
              </a:ext>
            </a:extLst>
          </p:cNvPr>
          <p:cNvSpPr/>
          <p:nvPr/>
        </p:nvSpPr>
        <p:spPr>
          <a:xfrm>
            <a:off x="2458528" y="1759789"/>
            <a:ext cx="836763" cy="32780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FC2A029-2EC9-408E-80A3-73F3A765F7D3}"/>
              </a:ext>
            </a:extLst>
          </p:cNvPr>
          <p:cNvSpPr/>
          <p:nvPr/>
        </p:nvSpPr>
        <p:spPr>
          <a:xfrm>
            <a:off x="2419073" y="3622140"/>
            <a:ext cx="1381498" cy="277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A2CE19D-1FF6-4BB9-8928-B4C582339B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73" y="3009629"/>
            <a:ext cx="3600000" cy="2251429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41D281F1-77E9-46AC-8338-A2133A53ABFE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2176373" y="2087592"/>
            <a:ext cx="700537" cy="92203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19946839-67E7-465C-A060-18F84A8F066F}"/>
              </a:ext>
            </a:extLst>
          </p:cNvPr>
          <p:cNvSpPr/>
          <p:nvPr/>
        </p:nvSpPr>
        <p:spPr>
          <a:xfrm>
            <a:off x="3329796" y="1759789"/>
            <a:ext cx="388190" cy="327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80A93F7-7E8C-41E4-B4E5-382AD61535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132" y="932120"/>
            <a:ext cx="3600000" cy="225142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9E20DD4-8142-48C8-8DF7-E2F7800847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132" y="3429000"/>
            <a:ext cx="3600000" cy="225142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7F3E73D3-9B37-4EE4-B57F-82DD003EA666}"/>
              </a:ext>
            </a:extLst>
          </p:cNvPr>
          <p:cNvCxnSpPr>
            <a:stCxn id="18" idx="3"/>
            <a:endCxn id="8" idx="1"/>
          </p:cNvCxnSpPr>
          <p:nvPr/>
        </p:nvCxnSpPr>
        <p:spPr>
          <a:xfrm>
            <a:off x="3717986" y="1923691"/>
            <a:ext cx="1210146" cy="1341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BF81EC46-CCD9-42B3-91BC-11E6CFC638BD}"/>
              </a:ext>
            </a:extLst>
          </p:cNvPr>
          <p:cNvCxnSpPr>
            <a:endCxn id="11" idx="1"/>
          </p:cNvCxnSpPr>
          <p:nvPr/>
        </p:nvCxnSpPr>
        <p:spPr>
          <a:xfrm>
            <a:off x="3717986" y="1923690"/>
            <a:ext cx="1210146" cy="26310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6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9A56A3-54E6-48BF-A6A9-4CE2A3CF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SyR</a:t>
            </a:r>
            <a:r>
              <a:rPr lang="en-US" dirty="0"/>
              <a:t>-e?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7D8113D5-3435-44D5-9EE1-6081C2B8D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91450"/>
            <a:ext cx="7543801" cy="4377645"/>
          </a:xfrm>
        </p:spPr>
        <p:txBody>
          <a:bodyPr/>
          <a:lstStyle/>
          <a:p>
            <a:r>
              <a:rPr lang="en-US" b="1" dirty="0" err="1"/>
              <a:t>SyR</a:t>
            </a:r>
            <a:r>
              <a:rPr lang="en-US" b="1" dirty="0"/>
              <a:t>-e</a:t>
            </a:r>
            <a:r>
              <a:rPr lang="en-US" dirty="0"/>
              <a:t> (</a:t>
            </a:r>
            <a:r>
              <a:rPr lang="en-US" b="1" dirty="0"/>
              <a:t>Sy</a:t>
            </a:r>
            <a:r>
              <a:rPr lang="en-US" dirty="0"/>
              <a:t>nchronous </a:t>
            </a:r>
            <a:r>
              <a:rPr lang="en-US" b="1" dirty="0"/>
              <a:t>R</a:t>
            </a:r>
            <a:r>
              <a:rPr lang="en-US" dirty="0"/>
              <a:t>eluctance </a:t>
            </a:r>
            <a:r>
              <a:rPr lang="en-US" b="1" dirty="0"/>
              <a:t>–</a:t>
            </a:r>
            <a:r>
              <a:rPr lang="en-US" dirty="0"/>
              <a:t> </a:t>
            </a:r>
            <a:r>
              <a:rPr lang="en-US" b="1" dirty="0"/>
              <a:t>e</a:t>
            </a:r>
            <a:r>
              <a:rPr lang="en-US" dirty="0"/>
              <a:t>volution) is an open-source (*)</a:t>
            </a:r>
            <a:br>
              <a:rPr lang="en-US" dirty="0"/>
            </a:br>
            <a:r>
              <a:rPr lang="en-US" dirty="0"/>
              <a:t>tool for </a:t>
            </a:r>
            <a:r>
              <a:rPr lang="en-US" dirty="0" err="1"/>
              <a:t>SyR</a:t>
            </a:r>
            <a:r>
              <a:rPr lang="en-US" dirty="0"/>
              <a:t>, PM-</a:t>
            </a:r>
            <a:r>
              <a:rPr lang="en-US" dirty="0" err="1"/>
              <a:t>SyR</a:t>
            </a:r>
            <a:r>
              <a:rPr lang="en-US" dirty="0"/>
              <a:t> and SPM machine design</a:t>
            </a:r>
          </a:p>
          <a:p>
            <a:pPr lvl="1"/>
            <a:r>
              <a:rPr lang="en-US" dirty="0"/>
              <a:t>Born in 2009 from a collaboration between</a:t>
            </a:r>
            <a:br>
              <a:rPr lang="en-US" dirty="0"/>
            </a:br>
            <a:r>
              <a:rPr lang="en-US" dirty="0" err="1"/>
              <a:t>Politecnico</a:t>
            </a:r>
            <a:r>
              <a:rPr lang="en-US" dirty="0"/>
              <a:t> di Torino and </a:t>
            </a:r>
            <a:r>
              <a:rPr lang="en-US" dirty="0" err="1"/>
              <a:t>Politecnico</a:t>
            </a:r>
            <a:r>
              <a:rPr lang="en-US" dirty="0"/>
              <a:t> di Bari, for:</a:t>
            </a:r>
          </a:p>
          <a:p>
            <a:pPr lvl="2"/>
            <a:r>
              <a:rPr lang="en-US" dirty="0"/>
              <a:t>Investigate </a:t>
            </a:r>
            <a:r>
              <a:rPr lang="en-US" dirty="0" err="1"/>
              <a:t>SyR</a:t>
            </a:r>
            <a:r>
              <a:rPr lang="en-US" dirty="0"/>
              <a:t> geometries with no prejudice of the existing literature</a:t>
            </a:r>
          </a:p>
          <a:p>
            <a:pPr lvl="2"/>
            <a:r>
              <a:rPr lang="en-US" dirty="0"/>
              <a:t>Provide an automatic design tool for non-expert designers</a:t>
            </a:r>
          </a:p>
          <a:p>
            <a:pPr lvl="1"/>
            <a:r>
              <a:rPr lang="en-US" dirty="0"/>
              <a:t>In the latest versions, also PM machines are included,</a:t>
            </a:r>
            <a:br>
              <a:rPr lang="en-US" dirty="0"/>
            </a:br>
            <a:r>
              <a:rPr lang="en-US" dirty="0"/>
              <a:t>as PM-assisted </a:t>
            </a:r>
            <a:r>
              <a:rPr lang="en-US" dirty="0" err="1"/>
              <a:t>SyR</a:t>
            </a:r>
            <a:r>
              <a:rPr lang="en-US" dirty="0"/>
              <a:t> machines, SPM and IPM machines</a:t>
            </a:r>
          </a:p>
          <a:p>
            <a:pPr lvl="1"/>
            <a:r>
              <a:rPr lang="en-US" dirty="0"/>
              <a:t>Runs in </a:t>
            </a:r>
            <a:r>
              <a:rPr lang="en-US" dirty="0" err="1"/>
              <a:t>Matlab</a:t>
            </a:r>
            <a:r>
              <a:rPr lang="en-US" dirty="0"/>
              <a:t>/Octave </a:t>
            </a:r>
          </a:p>
          <a:p>
            <a:pPr lvl="1"/>
            <a:r>
              <a:rPr lang="en-US" dirty="0"/>
              <a:t>Uses FEMM for the FEA evaluations</a:t>
            </a:r>
          </a:p>
          <a:p>
            <a:pPr lvl="1"/>
            <a:r>
              <a:rPr lang="en-US" dirty="0"/>
              <a:t>Graphical User Interface helps to facilitate the design</a:t>
            </a:r>
            <a:br>
              <a:rPr lang="en-US" dirty="0"/>
            </a:br>
            <a:r>
              <a:rPr lang="en-US" dirty="0"/>
              <a:t>process and the user experience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1C26ADB-7C05-48F5-A81B-687D043BF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58FF16-E88F-4A7E-B350-4730B520B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0782E7E-69F5-4726-82FE-F50A2007AC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870" y="1979133"/>
            <a:ext cx="2085269" cy="2810581"/>
          </a:xfrm>
          <a:prstGeom prst="rect">
            <a:avLst/>
          </a:prstGeom>
        </p:spPr>
      </p:pic>
      <p:sp>
        <p:nvSpPr>
          <p:cNvPr id="30" name="Rettangolo 29">
            <a:extLst>
              <a:ext uri="{FF2B5EF4-FFF2-40B4-BE49-F238E27FC236}">
                <a16:creationId xmlns:a16="http://schemas.microsoft.com/office/drawing/2014/main" id="{4B7CC2A2-F886-4F5E-BEE9-6660937AFF1F}"/>
              </a:ext>
            </a:extLst>
          </p:cNvPr>
          <p:cNvSpPr/>
          <p:nvPr/>
        </p:nvSpPr>
        <p:spPr>
          <a:xfrm>
            <a:off x="822959" y="5202302"/>
            <a:ext cx="80091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55555"/>
                </a:solidFill>
              </a:rPr>
              <a:t>(*) LICENSE: The C++ programs based on the original FEMM source code are licensed under the Aladdin Free Public License, as the original FEMM source is also provided under this license. The </a:t>
            </a:r>
            <a:r>
              <a:rPr lang="en-US" sz="1400" dirty="0" err="1">
                <a:solidFill>
                  <a:srgbClr val="555555"/>
                </a:solidFill>
              </a:rPr>
              <a:t>Matlab</a:t>
            </a:r>
            <a:r>
              <a:rPr lang="en-US" sz="1400" dirty="0">
                <a:solidFill>
                  <a:srgbClr val="555555"/>
                </a:solidFill>
              </a:rPr>
              <a:t>/Octave code is provided under the Apache Version 2.0 license. Further details and the texts of these licenses are provided with the source.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676133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6D3F68-6654-486C-851B-47162ECB9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design – FEA validation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190766E-50B6-4CED-978A-213EA1FF3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F472947-1CE5-4E9B-99E7-1FB31A5A1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8310972-484E-4986-A095-21BBDDF57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0" y="1384731"/>
            <a:ext cx="4320000" cy="4320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2EA926-7F9B-404E-92D0-59AE8F800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1384731"/>
            <a:ext cx="4320000" cy="4320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63B0E00-C436-440A-B151-8F2AF0929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0" y="1384731"/>
            <a:ext cx="4320000" cy="4320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4FF51DD-3E94-4FE4-81DC-0194F640E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1384731"/>
            <a:ext cx="4320000" cy="43200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0EA6282-19E3-4C4F-ACEC-9F2542E30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0" y="1384731"/>
            <a:ext cx="4320000" cy="43200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A0233EB2-369B-4729-B572-10B0469C0B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1384731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0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E4C558-BD91-479B-A1E6-2A5BA724D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F2ABB9-880C-4263-8919-250BEF39D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What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SyR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-e?</a:t>
            </a:r>
          </a:p>
          <a:p>
            <a:pPr lvl="1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SyR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-e features</a:t>
            </a: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Preliminary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automatic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design</a:t>
            </a: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Design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Optimization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FEA Evaluation/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Validation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it-IT" dirty="0"/>
              <a:t>Case </a:t>
            </a:r>
            <a:r>
              <a:rPr lang="it-IT" dirty="0" err="1"/>
              <a:t>Study</a:t>
            </a:r>
            <a:endParaRPr lang="it-IT" dirty="0"/>
          </a:p>
          <a:p>
            <a:pPr lvl="2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Preliminary design</a:t>
            </a:r>
          </a:p>
          <a:p>
            <a:pPr lvl="2"/>
            <a:r>
              <a:rPr lang="it-IT" dirty="0"/>
              <a:t>FEA post-processing</a:t>
            </a:r>
          </a:p>
          <a:p>
            <a:pPr lvl="2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Flux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Barrier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Shift</a:t>
            </a:r>
          </a:p>
          <a:p>
            <a:pPr lvl="2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Design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optimization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Design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comparison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EC781AB-0D0C-48FF-98D8-F639991D3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33F1155-5EE9-4717-B486-7941A620B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84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8FB7D1-8828-4BA7-A8A6-8DE093736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 post-processing – single point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917E672-CFFC-491A-94C4-F38615B49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CCEAC6C-BF16-47B4-83BC-9483CB285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27" name="Segnaposto contenuto 26">
            <a:extLst>
              <a:ext uri="{FF2B5EF4-FFF2-40B4-BE49-F238E27FC236}">
                <a16:creationId xmlns:a16="http://schemas.microsoft.com/office/drawing/2014/main" id="{738AFBCE-224A-4A5E-9A2E-5937F0397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1553448"/>
            <a:ext cx="7543800" cy="4252754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60CCFDE1-5251-46F3-B52E-350FC356A3EE}"/>
              </a:ext>
            </a:extLst>
          </p:cNvPr>
          <p:cNvSpPr/>
          <p:nvPr/>
        </p:nvSpPr>
        <p:spPr>
          <a:xfrm>
            <a:off x="948906" y="2510287"/>
            <a:ext cx="1932317" cy="2932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C8B6F34-92C0-4202-93C0-46DCE9B6D77F}"/>
              </a:ext>
            </a:extLst>
          </p:cNvPr>
          <p:cNvSpPr/>
          <p:nvPr/>
        </p:nvSpPr>
        <p:spPr>
          <a:xfrm>
            <a:off x="946034" y="3326922"/>
            <a:ext cx="1932317" cy="2932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4C67FE0-07A5-4338-8C4D-56BF4F680796}"/>
              </a:ext>
            </a:extLst>
          </p:cNvPr>
          <p:cNvSpPr/>
          <p:nvPr/>
        </p:nvSpPr>
        <p:spPr>
          <a:xfrm>
            <a:off x="951789" y="2841922"/>
            <a:ext cx="1932317" cy="42941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ccia in giù 9">
            <a:extLst>
              <a:ext uri="{FF2B5EF4-FFF2-40B4-BE49-F238E27FC236}">
                <a16:creationId xmlns:a16="http://schemas.microsoft.com/office/drawing/2014/main" id="{DD9BF2AD-1EF1-4C82-A4E1-3E70E342973E}"/>
              </a:ext>
            </a:extLst>
          </p:cNvPr>
          <p:cNvSpPr/>
          <p:nvPr/>
        </p:nvSpPr>
        <p:spPr>
          <a:xfrm>
            <a:off x="1815739" y="3963653"/>
            <a:ext cx="245979" cy="327804"/>
          </a:xfrm>
          <a:prstGeom prst="downArrow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0BE9D5C-E834-4603-8BFD-5520B16EF295}"/>
              </a:ext>
            </a:extLst>
          </p:cNvPr>
          <p:cNvSpPr/>
          <p:nvPr/>
        </p:nvSpPr>
        <p:spPr>
          <a:xfrm>
            <a:off x="1518249" y="4306595"/>
            <a:ext cx="819509" cy="255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B9BF7D65-F75B-4A88-AD9B-FD871DAFAC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599" y="1756679"/>
            <a:ext cx="3600000" cy="225142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0FE85C2-987C-4557-99BB-8C8DDB8B95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95" y="1048789"/>
            <a:ext cx="3600000" cy="179809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C413587-42EB-48CE-8B2C-B446B62B65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682" y="4334902"/>
            <a:ext cx="3600000" cy="179809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FBD6D27D-D157-4C78-AD5D-D1A490215CA5}"/>
              </a:ext>
            </a:extLst>
          </p:cNvPr>
          <p:cNvCxnSpPr>
            <a:stCxn id="11" idx="3"/>
            <a:endCxn id="15" idx="2"/>
          </p:cNvCxnSpPr>
          <p:nvPr/>
        </p:nvCxnSpPr>
        <p:spPr>
          <a:xfrm flipV="1">
            <a:off x="2337758" y="2846884"/>
            <a:ext cx="668637" cy="15873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F6A02F0-33A7-4E23-8DCE-E5A8CF433B17}"/>
              </a:ext>
            </a:extLst>
          </p:cNvPr>
          <p:cNvCxnSpPr>
            <a:endCxn id="13" idx="1"/>
          </p:cNvCxnSpPr>
          <p:nvPr/>
        </p:nvCxnSpPr>
        <p:spPr>
          <a:xfrm flipV="1">
            <a:off x="2351401" y="2882393"/>
            <a:ext cx="3006198" cy="15518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F72DDF4C-852E-4EEA-A383-FA6024063BDE}"/>
              </a:ext>
            </a:extLst>
          </p:cNvPr>
          <p:cNvCxnSpPr>
            <a:endCxn id="17" idx="1"/>
          </p:cNvCxnSpPr>
          <p:nvPr/>
        </p:nvCxnSpPr>
        <p:spPr>
          <a:xfrm>
            <a:off x="2336397" y="4434261"/>
            <a:ext cx="697285" cy="7996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03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8FB7D1-8828-4BA7-A8A6-8DE093736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 post-processing – magnetic model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917E672-CFFC-491A-94C4-F38615B49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CCEAC6C-BF16-47B4-83BC-9483CB285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29B880A1-4F9E-4677-BF14-429DB7DD2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1553448"/>
            <a:ext cx="7543800" cy="4252754"/>
          </a:xfrm>
          <a:prstGeom prst="rect">
            <a:avLst/>
          </a:prstGeom>
        </p:spPr>
      </p:pic>
      <p:sp>
        <p:nvSpPr>
          <p:cNvPr id="10" name="Freccia in giù 9">
            <a:extLst>
              <a:ext uri="{FF2B5EF4-FFF2-40B4-BE49-F238E27FC236}">
                <a16:creationId xmlns:a16="http://schemas.microsoft.com/office/drawing/2014/main" id="{DD9BF2AD-1EF1-4C82-A4E1-3E70E342973E}"/>
              </a:ext>
            </a:extLst>
          </p:cNvPr>
          <p:cNvSpPr/>
          <p:nvPr/>
        </p:nvSpPr>
        <p:spPr>
          <a:xfrm>
            <a:off x="1815739" y="3963653"/>
            <a:ext cx="245979" cy="327804"/>
          </a:xfrm>
          <a:prstGeom prst="downArrow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0BE9D5C-E834-4603-8BFD-5520B16EF295}"/>
              </a:ext>
            </a:extLst>
          </p:cNvPr>
          <p:cNvSpPr/>
          <p:nvPr/>
        </p:nvSpPr>
        <p:spPr>
          <a:xfrm>
            <a:off x="1518249" y="4306595"/>
            <a:ext cx="819509" cy="255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34A846B-1786-41E2-B7D5-8252BB9489BE}"/>
              </a:ext>
            </a:extLst>
          </p:cNvPr>
          <p:cNvSpPr/>
          <p:nvPr/>
        </p:nvSpPr>
        <p:spPr>
          <a:xfrm>
            <a:off x="923026" y="2760453"/>
            <a:ext cx="1932317" cy="3278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C9B72794-ABD1-4E15-A715-273CFD54A9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58" y="1173669"/>
            <a:ext cx="2160000" cy="21600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480EA5-25BC-428A-86CF-3F10E725A4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244" y="928257"/>
            <a:ext cx="2160000" cy="21600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24BEED8E-45E3-447C-9684-2C7394AD8B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268" y="1874663"/>
            <a:ext cx="2160000" cy="21600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6D2F27B0-9741-4C53-9D73-B7499FB1A7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244" y="4224552"/>
            <a:ext cx="2160000" cy="21600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31E12BD1-ECA2-44C2-893F-2E65D5A8620C}"/>
              </a:ext>
            </a:extLst>
          </p:cNvPr>
          <p:cNvCxnSpPr>
            <a:stCxn id="11" idx="0"/>
            <a:endCxn id="25" idx="2"/>
          </p:cNvCxnSpPr>
          <p:nvPr/>
        </p:nvCxnSpPr>
        <p:spPr>
          <a:xfrm flipV="1">
            <a:off x="1928004" y="3333669"/>
            <a:ext cx="23954" cy="9729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13C10D11-AC8C-4750-9621-C77F02F55CCE}"/>
              </a:ext>
            </a:extLst>
          </p:cNvPr>
          <p:cNvCxnSpPr>
            <a:stCxn id="11" idx="0"/>
            <a:endCxn id="27" idx="2"/>
          </p:cNvCxnSpPr>
          <p:nvPr/>
        </p:nvCxnSpPr>
        <p:spPr>
          <a:xfrm flipV="1">
            <a:off x="1928004" y="3088257"/>
            <a:ext cx="2718240" cy="12183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586519F5-88C9-40DC-8148-2A0AB65B66CB}"/>
              </a:ext>
            </a:extLst>
          </p:cNvPr>
          <p:cNvCxnSpPr>
            <a:stCxn id="11" idx="3"/>
            <a:endCxn id="29" idx="1"/>
          </p:cNvCxnSpPr>
          <p:nvPr/>
        </p:nvCxnSpPr>
        <p:spPr>
          <a:xfrm flipV="1">
            <a:off x="2337758" y="2954663"/>
            <a:ext cx="4135510" cy="14795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D194F133-8851-420A-AB8C-6FEA54466B71}"/>
              </a:ext>
            </a:extLst>
          </p:cNvPr>
          <p:cNvCxnSpPr>
            <a:stCxn id="11" idx="3"/>
            <a:endCxn id="32" idx="1"/>
          </p:cNvCxnSpPr>
          <p:nvPr/>
        </p:nvCxnSpPr>
        <p:spPr>
          <a:xfrm>
            <a:off x="2337758" y="4434261"/>
            <a:ext cx="2308486" cy="8702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7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24B1B6-C246-4A0C-9302-7E56A59B2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model manipulation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C328B5-D983-4726-BAA3-6D1CCE87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machine magnetic model is available, there are some functions (out of the GUI) for the manipulation of the data. They are:</a:t>
            </a:r>
          </a:p>
          <a:p>
            <a:pPr lvl="1"/>
            <a:r>
              <a:rPr lang="en-US" dirty="0" err="1"/>
              <a:t>C_MMLut.m</a:t>
            </a:r>
            <a:endParaRPr lang="en-US" dirty="0"/>
          </a:p>
          <a:p>
            <a:pPr lvl="1"/>
            <a:r>
              <a:rPr lang="en-US" dirty="0" err="1"/>
              <a:t>C_MtpaMtpvLut.m</a:t>
            </a:r>
            <a:endParaRPr lang="en-US" dirty="0"/>
          </a:p>
          <a:p>
            <a:pPr lvl="1"/>
            <a:r>
              <a:rPr lang="en-US" dirty="0" err="1"/>
              <a:t>C_torqueVSgamma.m</a:t>
            </a:r>
            <a:endParaRPr lang="en-US" dirty="0"/>
          </a:p>
          <a:p>
            <a:pPr lvl="1"/>
            <a:r>
              <a:rPr lang="en-US" dirty="0" err="1"/>
              <a:t>C_OperatingLimits.m</a:t>
            </a:r>
            <a:endParaRPr lang="en-US" dirty="0"/>
          </a:p>
          <a:p>
            <a:pPr lvl="1"/>
            <a:r>
              <a:rPr lang="en-US" dirty="0" err="1"/>
              <a:t>MaxTw.m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AFDC234-B0C8-48E0-A10E-7A0DA099A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BE61471-5DD9-4A04-85EA-323AB3DF2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DE4AA25-6955-4752-B018-350B92EC6BA1}"/>
              </a:ext>
            </a:extLst>
          </p:cNvPr>
          <p:cNvSpPr/>
          <p:nvPr/>
        </p:nvSpPr>
        <p:spPr>
          <a:xfrm>
            <a:off x="4572000" y="2130725"/>
            <a:ext cx="4123426" cy="395089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9F966FE-EF16-4C24-B0C8-DFD6AB79FB35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355011" y="2277374"/>
            <a:ext cx="2216989" cy="1828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72C4C4CE-E93D-40BF-A0D9-828A07BE7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556" y="2165229"/>
            <a:ext cx="1316791" cy="226160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8F33E0E-D2C1-48FF-9FFA-1EB1F318C1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024" y="3326656"/>
            <a:ext cx="2731523" cy="2731523"/>
          </a:xfrm>
          <a:prstGeom prst="rect">
            <a:avLst/>
          </a:prstGeom>
        </p:spPr>
      </p:pic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E504B29-AF1D-4371-9F86-D94CFCEB1975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872596" y="2579298"/>
            <a:ext cx="1699404" cy="15268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0AB8A08D-0203-439E-84AE-BDC62042E5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59" y="2165228"/>
            <a:ext cx="2160000" cy="323817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CD9D540F-D274-439B-8708-5722C456A5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4065955"/>
            <a:ext cx="1800000" cy="180000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DAB99084-9CDD-4033-97F1-FBE1E30EF1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2237572"/>
            <a:ext cx="1800000" cy="1800000"/>
          </a:xfrm>
          <a:prstGeom prst="rect">
            <a:avLst/>
          </a:prstGeom>
        </p:spPr>
      </p:pic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7854C6E8-5D0B-491A-8D3F-03FEC80E331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140015" y="2889849"/>
            <a:ext cx="1431985" cy="12163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>
            <a:extLst>
              <a:ext uri="{FF2B5EF4-FFF2-40B4-BE49-F238E27FC236}">
                <a16:creationId xmlns:a16="http://schemas.microsoft.com/office/drawing/2014/main" id="{4F00019C-DEAF-41D9-99DE-33A98F6765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083" y="2180420"/>
            <a:ext cx="1800000" cy="1800000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19F85AF5-56F2-41D4-8315-8C628DA411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295" y="4105187"/>
            <a:ext cx="1800000" cy="1800000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5ECD099E-D412-4248-BBE5-9DB7C6C63D9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083" y="4105187"/>
            <a:ext cx="1800000" cy="1800000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35F8F252-0C14-4C33-9225-30AC98B2F84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295" y="2180420"/>
            <a:ext cx="1800000" cy="1800000"/>
          </a:xfrm>
          <a:prstGeom prst="rect">
            <a:avLst/>
          </a:prstGeom>
        </p:spPr>
      </p:pic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DCA5FA66-672B-4739-A087-1011A82B3AA1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058368" y="3191774"/>
            <a:ext cx="1513632" cy="914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magine 43">
            <a:extLst>
              <a:ext uri="{FF2B5EF4-FFF2-40B4-BE49-F238E27FC236}">
                <a16:creationId xmlns:a16="http://schemas.microsoft.com/office/drawing/2014/main" id="{DE3EF736-0204-4961-B6B4-6883CE8C3C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6584" y="2307942"/>
            <a:ext cx="1339048" cy="1944268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06CD4C8E-FB77-4692-AAF3-620F6FD9340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60" y="2219447"/>
            <a:ext cx="1800000" cy="1800000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78B6E479-E508-4412-9D0A-3A0D980D860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759" y="4128194"/>
            <a:ext cx="1800000" cy="1800000"/>
          </a:xfrm>
          <a:prstGeom prst="rect">
            <a:avLst/>
          </a:prstGeom>
        </p:spPr>
      </p:pic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CAAD8720-364A-438C-A9F9-24F81D01E8B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034134" y="3519578"/>
            <a:ext cx="2537866" cy="5865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Immagine 54">
            <a:extLst>
              <a:ext uri="{FF2B5EF4-FFF2-40B4-BE49-F238E27FC236}">
                <a16:creationId xmlns:a16="http://schemas.microsoft.com/office/drawing/2014/main" id="{D8421312-F321-4480-AFCE-5002D8F7F55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94859" y="2173857"/>
            <a:ext cx="748403" cy="3864634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38B32533-D61F-4B3E-9E89-B8BD6ABF1F1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84" y="2168938"/>
            <a:ext cx="1473439" cy="2213281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C6054D86-710F-44DA-BF3B-8CD0BE2DFD8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758" y="4375863"/>
            <a:ext cx="2492537" cy="16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8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E4C558-BD91-479B-A1E6-2A5BA724D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F2ABB9-880C-4263-8919-250BEF39D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What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SyR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-e?</a:t>
            </a:r>
          </a:p>
          <a:p>
            <a:pPr lvl="1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SyR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-e features</a:t>
            </a: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Preliminary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automatic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design</a:t>
            </a: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Design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Optimization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FEA Evaluation/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Validation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it-IT" dirty="0"/>
              <a:t>Case </a:t>
            </a:r>
            <a:r>
              <a:rPr lang="it-IT" dirty="0" err="1"/>
              <a:t>Study</a:t>
            </a:r>
            <a:endParaRPr lang="it-IT" dirty="0"/>
          </a:p>
          <a:p>
            <a:pPr lvl="2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Preliminary design</a:t>
            </a:r>
          </a:p>
          <a:p>
            <a:pPr lvl="2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FEA post-processing</a:t>
            </a:r>
          </a:p>
          <a:p>
            <a:pPr lvl="2"/>
            <a:r>
              <a:rPr lang="it-IT" dirty="0" err="1"/>
              <a:t>Flux</a:t>
            </a:r>
            <a:r>
              <a:rPr lang="it-IT" dirty="0"/>
              <a:t> </a:t>
            </a:r>
            <a:r>
              <a:rPr lang="it-IT" dirty="0" err="1"/>
              <a:t>Barrier</a:t>
            </a:r>
            <a:r>
              <a:rPr lang="it-IT" dirty="0"/>
              <a:t> Shift</a:t>
            </a:r>
          </a:p>
          <a:p>
            <a:pPr lvl="2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Design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optimization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Design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comparison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EC781AB-0D0C-48FF-98D8-F639991D3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33F1155-5EE9-4717-B486-7941A620B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84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3855C6-CC61-49F6-A4E5-6B83CE67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Flux Barrier Shift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7BE24D-CF8E-438E-88A8-B0454AD09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0F45221-8804-4657-8972-23D9398F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967189F-831C-4362-AD23-4F4591316A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50" y="1094905"/>
            <a:ext cx="3960000" cy="233409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AD479D8-3F8D-4093-8071-EF6663E3B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50" y="1272999"/>
            <a:ext cx="3960000" cy="197790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F578B72-EE9C-4FD3-8BA8-F618F8DA7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51" y="3854536"/>
            <a:ext cx="3960000" cy="1977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5EB68A9D-AC7E-4C6B-A5D1-38B0B6F66415}"/>
                  </a:ext>
                </a:extLst>
              </p:cNvPr>
              <p:cNvSpPr txBox="1"/>
              <p:nvPr/>
            </p:nvSpPr>
            <p:spPr>
              <a:xfrm>
                <a:off x="1353810" y="4465436"/>
                <a:ext cx="1926080" cy="7561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𝐹𝐵𝑆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360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𝑝h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5EB68A9D-AC7E-4C6B-A5D1-38B0B6F66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810" y="4465436"/>
                <a:ext cx="1926080" cy="7561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DF88E98-3FA5-4C97-9A63-B0F944B7FC7F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4296850" y="2261952"/>
            <a:ext cx="550300" cy="1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F84D3B75-AE20-45BC-AD20-D94317BB7967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6827150" y="3250904"/>
            <a:ext cx="1" cy="603632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97D3FDB7-3559-4EF5-A961-122C20CA93DC}"/>
              </a:ext>
            </a:extLst>
          </p:cNvPr>
          <p:cNvSpPr/>
          <p:nvPr/>
        </p:nvSpPr>
        <p:spPr>
          <a:xfrm>
            <a:off x="5995358" y="4226943"/>
            <a:ext cx="232913" cy="14492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ttore curvo 20">
            <a:extLst>
              <a:ext uri="{FF2B5EF4-FFF2-40B4-BE49-F238E27FC236}">
                <a16:creationId xmlns:a16="http://schemas.microsoft.com/office/drawing/2014/main" id="{7B8D63BA-36E9-4853-AE05-18128D6A9C12}"/>
              </a:ext>
            </a:extLst>
          </p:cNvPr>
          <p:cNvCxnSpPr>
            <a:cxnSpLocks/>
            <a:stCxn id="19" idx="2"/>
            <a:endCxn id="12" idx="2"/>
          </p:cNvCxnSpPr>
          <p:nvPr/>
        </p:nvCxnSpPr>
        <p:spPr>
          <a:xfrm rot="5400000" flipH="1">
            <a:off x="3987012" y="3551379"/>
            <a:ext cx="454641" cy="3794965"/>
          </a:xfrm>
          <a:prstGeom prst="curvedConnector3">
            <a:avLst>
              <a:gd name="adj1" fmla="val -105306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12573F8D-2162-4738-8DDC-932C664D1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50" y="1094400"/>
            <a:ext cx="3960000" cy="2334095"/>
          </a:xfrm>
          <a:prstGeom prst="rect">
            <a:avLst/>
          </a:prstGeom>
        </p:spPr>
      </p:pic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41B50988-F506-40D9-AA05-18A06DD0DB99}"/>
              </a:ext>
            </a:extLst>
          </p:cNvPr>
          <p:cNvCxnSpPr>
            <a:stCxn id="12" idx="0"/>
            <a:endCxn id="28" idx="2"/>
          </p:cNvCxnSpPr>
          <p:nvPr/>
        </p:nvCxnSpPr>
        <p:spPr>
          <a:xfrm flipV="1">
            <a:off x="2316850" y="3428495"/>
            <a:ext cx="0" cy="1036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C76BA0B6-5D38-4C4A-B691-B5ED2EF202A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823" t="74181" r="60305" b="16999"/>
          <a:stretch/>
        </p:blipFill>
        <p:spPr>
          <a:xfrm>
            <a:off x="207034" y="3771591"/>
            <a:ext cx="1793818" cy="472604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AC7169BB-B361-455A-859A-06F8A5C0B8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50" y="1274400"/>
            <a:ext cx="3960000" cy="1977905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FCD26B26-A022-45CC-95CE-D753D9A5FB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50" y="3855600"/>
            <a:ext cx="3960000" cy="197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3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E4C558-BD91-479B-A1E6-2A5BA724D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F2ABB9-880C-4263-8919-250BEF39D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What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SyR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-e?</a:t>
            </a:r>
          </a:p>
          <a:p>
            <a:pPr lvl="1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SyR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-e features</a:t>
            </a: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Preliminary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automatic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design</a:t>
            </a: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Design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Optimization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FEA Evaluation/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Validation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it-IT" dirty="0"/>
              <a:t>Case </a:t>
            </a:r>
            <a:r>
              <a:rPr lang="it-IT" dirty="0" err="1"/>
              <a:t>Study</a:t>
            </a:r>
            <a:endParaRPr lang="it-IT" dirty="0"/>
          </a:p>
          <a:p>
            <a:pPr lvl="2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Preliminary design</a:t>
            </a:r>
          </a:p>
          <a:p>
            <a:pPr lvl="2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FEA post-processing</a:t>
            </a:r>
          </a:p>
          <a:p>
            <a:pPr lvl="2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Flux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Barrier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Shift</a:t>
            </a:r>
          </a:p>
          <a:p>
            <a:pPr lvl="2"/>
            <a:r>
              <a:rPr lang="it-IT" dirty="0"/>
              <a:t>Design </a:t>
            </a:r>
            <a:r>
              <a:rPr lang="it-IT" dirty="0" err="1"/>
              <a:t>optimization</a:t>
            </a:r>
            <a:endParaRPr lang="it-IT" dirty="0"/>
          </a:p>
          <a:p>
            <a:pPr lvl="2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Design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comparison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EC781AB-0D0C-48FF-98D8-F639991D3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33F1155-5EE9-4717-B486-7941A620B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05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9D507A-B03C-4C9B-A159-8EF44A5E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Optimization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38323ED-52B3-4071-8345-2BD790879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83754CF-AA8A-4881-9C78-F4D1D3E07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4" name="Segnaposto contenuto 13">
            <a:extLst>
              <a:ext uri="{FF2B5EF4-FFF2-40B4-BE49-F238E27FC236}">
                <a16:creationId xmlns:a16="http://schemas.microsoft.com/office/drawing/2014/main" id="{29D011E9-C98A-4E1A-961C-317D81E48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1553448"/>
            <a:ext cx="7543800" cy="4252754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51B41537-0181-4B5D-8F19-153FF002FFB4}"/>
              </a:ext>
            </a:extLst>
          </p:cNvPr>
          <p:cNvSpPr/>
          <p:nvPr/>
        </p:nvSpPr>
        <p:spPr>
          <a:xfrm>
            <a:off x="888521" y="2199736"/>
            <a:ext cx="1362973" cy="72461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B61E9D9F-4A26-4A2B-BF5B-7AF94D2C6248}"/>
              </a:ext>
            </a:extLst>
          </p:cNvPr>
          <p:cNvSpPr/>
          <p:nvPr/>
        </p:nvSpPr>
        <p:spPr>
          <a:xfrm>
            <a:off x="888521" y="2947359"/>
            <a:ext cx="1431985" cy="84826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E69BAC1-408A-4D0E-A2CB-68D358F21793}"/>
              </a:ext>
            </a:extLst>
          </p:cNvPr>
          <p:cNvSpPr/>
          <p:nvPr/>
        </p:nvSpPr>
        <p:spPr>
          <a:xfrm>
            <a:off x="913043" y="3858882"/>
            <a:ext cx="1469203" cy="84826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69CA3981-E063-4E1D-A79C-3646F22359E2}"/>
              </a:ext>
            </a:extLst>
          </p:cNvPr>
          <p:cNvSpPr/>
          <p:nvPr/>
        </p:nvSpPr>
        <p:spPr>
          <a:xfrm>
            <a:off x="2445025" y="2316122"/>
            <a:ext cx="1622894" cy="8915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28B851E-2994-42F6-8220-4116520F54E9}"/>
              </a:ext>
            </a:extLst>
          </p:cNvPr>
          <p:cNvSpPr/>
          <p:nvPr/>
        </p:nvSpPr>
        <p:spPr>
          <a:xfrm>
            <a:off x="2517777" y="5225369"/>
            <a:ext cx="1575165" cy="31214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52FE9A2A-FDD3-4268-88FE-55C61240E280}"/>
              </a:ext>
            </a:extLst>
          </p:cNvPr>
          <p:cNvSpPr/>
          <p:nvPr/>
        </p:nvSpPr>
        <p:spPr>
          <a:xfrm>
            <a:off x="4067919" y="3589764"/>
            <a:ext cx="1375349" cy="89153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E593CFB7-5D46-429E-8528-318FABD8B754}"/>
              </a:ext>
            </a:extLst>
          </p:cNvPr>
          <p:cNvSpPr/>
          <p:nvPr/>
        </p:nvSpPr>
        <p:spPr>
          <a:xfrm>
            <a:off x="4442604" y="2751826"/>
            <a:ext cx="879894" cy="7284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ccia in giù 21">
            <a:extLst>
              <a:ext uri="{FF2B5EF4-FFF2-40B4-BE49-F238E27FC236}">
                <a16:creationId xmlns:a16="http://schemas.microsoft.com/office/drawing/2014/main" id="{33D77DD9-81DB-419F-AF5C-634ACEFBCD74}"/>
              </a:ext>
            </a:extLst>
          </p:cNvPr>
          <p:cNvSpPr/>
          <p:nvPr/>
        </p:nvSpPr>
        <p:spPr>
          <a:xfrm>
            <a:off x="4726448" y="1988318"/>
            <a:ext cx="245979" cy="327804"/>
          </a:xfrm>
          <a:prstGeom prst="downArrow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228408A4-D63E-4571-9F36-B354F624CFAC}"/>
              </a:ext>
            </a:extLst>
          </p:cNvPr>
          <p:cNvSpPr/>
          <p:nvPr/>
        </p:nvSpPr>
        <p:spPr>
          <a:xfrm>
            <a:off x="4502989" y="2316122"/>
            <a:ext cx="692899" cy="293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1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CC97A3-ABE0-445B-A18A-B7091E236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Optimization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C844DB8-09CE-4317-841F-310BBE66A5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37E468-BA2F-428C-A764-508EC5599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3D02C1E-92C7-4727-A8E4-CA8DB3A22ECE}"/>
              </a:ext>
            </a:extLst>
          </p:cNvPr>
          <p:cNvSpPr txBox="1"/>
          <p:nvPr/>
        </p:nvSpPr>
        <p:spPr>
          <a:xfrm>
            <a:off x="2422615" y="1052423"/>
            <a:ext cx="429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Evolution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61C74C3-54AE-4B92-83FF-6DCF73A05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25" y="1560121"/>
            <a:ext cx="4324350" cy="43243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A5B06C9-802A-495C-AB9F-7A6FF4D85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147" y="1561443"/>
            <a:ext cx="4321707" cy="432170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5B048EF-FC12-4663-A085-71E112CD4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147" y="1561443"/>
            <a:ext cx="4321707" cy="4321707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DD935A1-5687-4F1B-9D79-0050461B2976}"/>
              </a:ext>
            </a:extLst>
          </p:cNvPr>
          <p:cNvSpPr txBox="1"/>
          <p:nvPr/>
        </p:nvSpPr>
        <p:spPr>
          <a:xfrm>
            <a:off x="2422615" y="1048611"/>
            <a:ext cx="42987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Evolution results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0E03882-EA92-40DC-87BF-4BA1AAF7AF2A}"/>
              </a:ext>
            </a:extLst>
          </p:cNvPr>
          <p:cNvSpPr txBox="1"/>
          <p:nvPr/>
        </p:nvSpPr>
        <p:spPr>
          <a:xfrm>
            <a:off x="2422615" y="1056235"/>
            <a:ext cx="42987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Pareto front re-evaluation (fine)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EA0407A1-2E67-43E7-8665-3D4CD5AEF9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66" y="1552497"/>
            <a:ext cx="2877074" cy="2877074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896EEE5-4A1F-4517-AD3F-EE972BC3E5AB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545457" y="2991034"/>
            <a:ext cx="2279509" cy="20381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63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E4C558-BD91-479B-A1E6-2A5BA724D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F2ABB9-880C-4263-8919-250BEF39D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What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SyR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-e?</a:t>
            </a:r>
          </a:p>
          <a:p>
            <a:pPr lvl="1"/>
            <a:r>
              <a:rPr lang="it-IT" dirty="0" err="1"/>
              <a:t>SyR</a:t>
            </a:r>
            <a:r>
              <a:rPr lang="it-IT" dirty="0"/>
              <a:t>-e features</a:t>
            </a: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Preliminary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Automatic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Design</a:t>
            </a: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Design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Optimization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FEA Evaluation/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Validation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Case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Study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it-I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EC781AB-0D0C-48FF-98D8-F639991D3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33F1155-5EE9-4717-B486-7941A620B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5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E4C558-BD91-479B-A1E6-2A5BA724D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F2ABB9-880C-4263-8919-250BEF39D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What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SyR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-e?</a:t>
            </a:r>
          </a:p>
          <a:p>
            <a:pPr lvl="1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SyR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-e features</a:t>
            </a: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Preliminary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automatic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design</a:t>
            </a: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Design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Optimization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FEA Evaluation/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Validation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it-IT" dirty="0"/>
              <a:t>Case </a:t>
            </a:r>
            <a:r>
              <a:rPr lang="it-IT" dirty="0" err="1"/>
              <a:t>Study</a:t>
            </a:r>
            <a:endParaRPr lang="it-IT" dirty="0"/>
          </a:p>
          <a:p>
            <a:pPr lvl="2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Preliminary design</a:t>
            </a:r>
          </a:p>
          <a:p>
            <a:pPr lvl="2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FEA post-processing</a:t>
            </a:r>
          </a:p>
          <a:p>
            <a:pPr lvl="2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Flux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Barrier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Shift</a:t>
            </a:r>
          </a:p>
          <a:p>
            <a:pPr lvl="2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Design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optimization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it-IT" dirty="0"/>
              <a:t>Design </a:t>
            </a:r>
            <a:r>
              <a:rPr lang="it-IT" dirty="0" err="1"/>
              <a:t>comparison</a:t>
            </a:r>
            <a:endParaRPr lang="it-IT" dirty="0"/>
          </a:p>
          <a:p>
            <a:pPr lvl="1"/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EC781AB-0D0C-48FF-98D8-F639991D3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33F1155-5EE9-4717-B486-7941A620B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5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0D8238-80F7-4931-A961-9F0713DF8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Comparison – MTPA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6047BD4-419B-4BB0-ABDC-4322AE16E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AAAA19-6F8E-4105-8604-11E53BD3F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AB8BA6D-277F-4E75-942A-8044E8F387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696394"/>
            <a:ext cx="2520000" cy="1485333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7928A29-9C52-4A78-AC77-19192569EB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1696394"/>
            <a:ext cx="2520000" cy="1485333"/>
          </a:xfrm>
          <a:prstGeom prst="rect">
            <a:avLst/>
          </a:prstGeom>
          <a:ln>
            <a:solidFill>
              <a:srgbClr val="00FF00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5B66E02-72C1-49D4-8064-44DFB16DE5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000" y="1696394"/>
            <a:ext cx="2520000" cy="14853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145A8CE1-53DF-4B3C-992D-2CEF2E3AFE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3429000"/>
            <a:ext cx="2520000" cy="252000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AACA2C7-A606-48AD-BAB8-10C61C246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000" y="3429000"/>
            <a:ext cx="2520000" cy="252000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13B1FC5D-D2BF-4C45-908C-D984E2AF3F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429000"/>
            <a:ext cx="2520000" cy="252000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1F13F7E-8265-49C1-AF65-B6B48549CEAD}"/>
              </a:ext>
            </a:extLst>
          </p:cNvPr>
          <p:cNvSpPr txBox="1"/>
          <p:nvPr/>
        </p:nvSpPr>
        <p:spPr>
          <a:xfrm>
            <a:off x="396000" y="1199072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Preliminary Design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97007BD-9543-4357-AFB8-803CAF74FD76}"/>
              </a:ext>
            </a:extLst>
          </p:cNvPr>
          <p:cNvSpPr txBox="1"/>
          <p:nvPr/>
        </p:nvSpPr>
        <p:spPr>
          <a:xfrm>
            <a:off x="3312000" y="1199072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FBS Design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E35CC07-4D4B-4C45-B795-D95C1FA3CE0F}"/>
              </a:ext>
            </a:extLst>
          </p:cNvPr>
          <p:cNvSpPr txBox="1"/>
          <p:nvPr/>
        </p:nvSpPr>
        <p:spPr>
          <a:xfrm>
            <a:off x="6165347" y="1199072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 Design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9C6CD521-81FE-426B-83F2-38DD6E737F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3429000"/>
            <a:ext cx="2520000" cy="2520000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FD827CDA-50CE-41B0-9B03-D863FF92F3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000" y="3429000"/>
            <a:ext cx="2520000" cy="2520000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828172A4-B9D6-4571-8847-78E3DDA87A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42900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3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0D8238-80F7-4931-A961-9F0713DF8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Comparison – Torque waveform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6047BD4-419B-4BB0-ABDC-4322AE16E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AAAA19-6F8E-4105-8604-11E53BD3F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AB8BA6D-277F-4E75-942A-8044E8F387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696394"/>
            <a:ext cx="2520000" cy="1485333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7928A29-9C52-4A78-AC77-19192569EB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1696394"/>
            <a:ext cx="2520000" cy="1485333"/>
          </a:xfrm>
          <a:prstGeom prst="rect">
            <a:avLst/>
          </a:prstGeom>
          <a:ln>
            <a:solidFill>
              <a:srgbClr val="00FF00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5B66E02-72C1-49D4-8064-44DFB16DE5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000" y="1696394"/>
            <a:ext cx="2520000" cy="14853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145A8CE1-53DF-4B3C-992D-2CEF2E3AFE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3429000"/>
            <a:ext cx="2520000" cy="252000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AACA2C7-A606-48AD-BAB8-10C61C246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000" y="3429000"/>
            <a:ext cx="2520000" cy="252000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13B1FC5D-D2BF-4C45-908C-D984E2AF3F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429000"/>
            <a:ext cx="2520000" cy="252000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1F13F7E-8265-49C1-AF65-B6B48549CEAD}"/>
              </a:ext>
            </a:extLst>
          </p:cNvPr>
          <p:cNvSpPr txBox="1"/>
          <p:nvPr/>
        </p:nvSpPr>
        <p:spPr>
          <a:xfrm>
            <a:off x="396000" y="1199072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Preliminary Design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97007BD-9543-4357-AFB8-803CAF74FD76}"/>
              </a:ext>
            </a:extLst>
          </p:cNvPr>
          <p:cNvSpPr txBox="1"/>
          <p:nvPr/>
        </p:nvSpPr>
        <p:spPr>
          <a:xfrm>
            <a:off x="3312000" y="1199072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FBS Design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E35CC07-4D4B-4C45-B795-D95C1FA3CE0F}"/>
              </a:ext>
            </a:extLst>
          </p:cNvPr>
          <p:cNvSpPr txBox="1"/>
          <p:nvPr/>
        </p:nvSpPr>
        <p:spPr>
          <a:xfrm>
            <a:off x="6165347" y="1199072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D2DA587-A951-4540-9550-A44D04865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9717"/>
            <a:ext cx="9144000" cy="274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0D8238-80F7-4931-A961-9F0713DF8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Comparison – Torque ripple map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6047BD4-419B-4BB0-ABDC-4322AE16E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AAAA19-6F8E-4105-8604-11E53BD3F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AB8BA6D-277F-4E75-942A-8044E8F387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696394"/>
            <a:ext cx="2520000" cy="1485333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7928A29-9C52-4A78-AC77-19192569EB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1696394"/>
            <a:ext cx="2520000" cy="1485333"/>
          </a:xfrm>
          <a:prstGeom prst="rect">
            <a:avLst/>
          </a:prstGeom>
          <a:ln>
            <a:solidFill>
              <a:srgbClr val="00FF00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5B66E02-72C1-49D4-8064-44DFB16DE5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000" y="1696394"/>
            <a:ext cx="2520000" cy="14853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1F13F7E-8265-49C1-AF65-B6B48549CEAD}"/>
              </a:ext>
            </a:extLst>
          </p:cNvPr>
          <p:cNvSpPr txBox="1"/>
          <p:nvPr/>
        </p:nvSpPr>
        <p:spPr>
          <a:xfrm>
            <a:off x="396000" y="1199072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Preliminary Design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97007BD-9543-4357-AFB8-803CAF74FD76}"/>
              </a:ext>
            </a:extLst>
          </p:cNvPr>
          <p:cNvSpPr txBox="1"/>
          <p:nvPr/>
        </p:nvSpPr>
        <p:spPr>
          <a:xfrm>
            <a:off x="3312000" y="1199072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FBS Design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E35CC07-4D4B-4C45-B795-D95C1FA3CE0F}"/>
              </a:ext>
            </a:extLst>
          </p:cNvPr>
          <p:cNvSpPr txBox="1"/>
          <p:nvPr/>
        </p:nvSpPr>
        <p:spPr>
          <a:xfrm>
            <a:off x="6165347" y="1199072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 Design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9C6CD521-81FE-426B-83F2-38DD6E737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3429000"/>
            <a:ext cx="2520000" cy="2520000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FD827CDA-50CE-41B0-9B03-D863FF92F3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000" y="3429000"/>
            <a:ext cx="2520000" cy="2520000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828172A4-B9D6-4571-8847-78E3DDA87A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42900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60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2D58EA-2F66-4405-9F19-1086A73BE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SyR</a:t>
            </a:r>
            <a:r>
              <a:rPr lang="en-US" dirty="0"/>
              <a:t>-e sections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628C826-E1A0-467A-8969-BD0EC0788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0C9C4B9-C449-43C9-8A05-0B6D8D6C6B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Segnaposto contenuto 6">
            <a:extLst>
              <a:ext uri="{FF2B5EF4-FFF2-40B4-BE49-F238E27FC236}">
                <a16:creationId xmlns:a16="http://schemas.microsoft.com/office/drawing/2014/main" id="{0F9529E9-D36C-43F4-B644-C43A9646A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1553448"/>
            <a:ext cx="7543800" cy="4252754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B44C9629-FCB3-41FC-90A8-0F5B9E39C8F8}"/>
              </a:ext>
            </a:extLst>
          </p:cNvPr>
          <p:cNvSpPr/>
          <p:nvPr/>
        </p:nvSpPr>
        <p:spPr>
          <a:xfrm>
            <a:off x="1500523" y="1949571"/>
            <a:ext cx="2674662" cy="15081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B71D457-7DC5-4255-9E0E-833579D659EE}"/>
              </a:ext>
            </a:extLst>
          </p:cNvPr>
          <p:cNvSpPr txBox="1"/>
          <p:nvPr/>
        </p:nvSpPr>
        <p:spPr>
          <a:xfrm>
            <a:off x="806059" y="957693"/>
            <a:ext cx="3367957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Manual input of the machine data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FA4A494-6E80-475F-8FE0-D687E2C1BA10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2490038" y="1327025"/>
            <a:ext cx="347816" cy="622546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18664CD1-F33B-4AAE-B92B-7FA433C375E7}"/>
              </a:ext>
            </a:extLst>
          </p:cNvPr>
          <p:cNvSpPr/>
          <p:nvPr/>
        </p:nvSpPr>
        <p:spPr>
          <a:xfrm>
            <a:off x="2449900" y="2166627"/>
            <a:ext cx="1544129" cy="235561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90407B3-D9A1-486C-8668-129F6FD5AE68}"/>
              </a:ext>
            </a:extLst>
          </p:cNvPr>
          <p:cNvSpPr txBox="1"/>
          <p:nvPr/>
        </p:nvSpPr>
        <p:spPr>
          <a:xfrm>
            <a:off x="5976295" y="1545576"/>
            <a:ext cx="2957757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Automatic preliminary design</a:t>
            </a:r>
            <a:endParaRPr lang="en-US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6399FF22-7608-468C-809B-12EF382319F8}"/>
              </a:ext>
            </a:extLst>
          </p:cNvPr>
          <p:cNvSpPr/>
          <p:nvPr/>
        </p:nvSpPr>
        <p:spPr>
          <a:xfrm>
            <a:off x="4208789" y="1949429"/>
            <a:ext cx="553898" cy="14375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832A8ACE-DCA4-42B4-98D8-880D39040D28}"/>
              </a:ext>
            </a:extLst>
          </p:cNvPr>
          <p:cNvSpPr/>
          <p:nvPr/>
        </p:nvSpPr>
        <p:spPr>
          <a:xfrm>
            <a:off x="4827012" y="1953739"/>
            <a:ext cx="553898" cy="14664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C1D81E-07AB-455B-B0FA-F5CCA17B02AD}"/>
              </a:ext>
            </a:extLst>
          </p:cNvPr>
          <p:cNvSpPr txBox="1"/>
          <p:nvPr/>
        </p:nvSpPr>
        <p:spPr>
          <a:xfrm>
            <a:off x="3811048" y="439340"/>
            <a:ext cx="2143006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Design Optimization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16D02EAB-A666-454D-8762-DAD49F45D23E}"/>
              </a:ext>
            </a:extLst>
          </p:cNvPr>
          <p:cNvCxnSpPr>
            <a:cxnSpLocks/>
            <a:stCxn id="18" idx="2"/>
            <a:endCxn id="16" idx="0"/>
          </p:cNvCxnSpPr>
          <p:nvPr/>
        </p:nvCxnSpPr>
        <p:spPr>
          <a:xfrm flipH="1">
            <a:off x="4485738" y="808672"/>
            <a:ext cx="396813" cy="114075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F4827BA-CB54-4335-885E-5E138A412989}"/>
              </a:ext>
            </a:extLst>
          </p:cNvPr>
          <p:cNvSpPr txBox="1"/>
          <p:nvPr/>
        </p:nvSpPr>
        <p:spPr>
          <a:xfrm>
            <a:off x="6162261" y="491803"/>
            <a:ext cx="2722536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FEA Evaluation/Validation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BF87DAE3-BF66-4B22-A6D4-8411FE21100C}"/>
              </a:ext>
            </a:extLst>
          </p:cNvPr>
          <p:cNvCxnSpPr>
            <a:cxnSpLocks/>
            <a:stCxn id="22" idx="1"/>
            <a:endCxn id="17" idx="0"/>
          </p:cNvCxnSpPr>
          <p:nvPr/>
        </p:nvCxnSpPr>
        <p:spPr>
          <a:xfrm flipH="1">
            <a:off x="5103961" y="676469"/>
            <a:ext cx="1058300" cy="127727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B1980574-66FE-46D4-BB8A-F1A929ED63BC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3994029" y="1730242"/>
            <a:ext cx="1982266" cy="161419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35F8BD59-A742-4A5C-A668-D4CD150FB174}"/>
              </a:ext>
            </a:extLst>
          </p:cNvPr>
          <p:cNvSpPr txBox="1"/>
          <p:nvPr/>
        </p:nvSpPr>
        <p:spPr>
          <a:xfrm>
            <a:off x="2456582" y="5285324"/>
            <a:ext cx="2722536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Main machine parameters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F09B6A08-A01A-4F0B-A3CC-B8246F4D0C23}"/>
              </a:ext>
            </a:extLst>
          </p:cNvPr>
          <p:cNvSpPr/>
          <p:nvPr/>
        </p:nvSpPr>
        <p:spPr>
          <a:xfrm>
            <a:off x="1015087" y="2166627"/>
            <a:ext cx="1391960" cy="28084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2B954FA6-9AF1-4836-8130-6B8231363629}"/>
              </a:ext>
            </a:extLst>
          </p:cNvPr>
          <p:cNvCxnSpPr>
            <a:stCxn id="43" idx="1"/>
            <a:endCxn id="44" idx="2"/>
          </p:cNvCxnSpPr>
          <p:nvPr/>
        </p:nvCxnSpPr>
        <p:spPr>
          <a:xfrm flipH="1" flipV="1">
            <a:off x="1711067" y="4975092"/>
            <a:ext cx="745515" cy="4948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29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22" grpId="0" animBg="1"/>
      <p:bldP spid="43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B130A4-E54E-4EEC-BE79-D343F9C4D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inputs and rotor geometries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75E0064-C3B0-4403-BDA0-8A8DB57DD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13C883-B7B3-4C35-A254-6CECA6F34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B020302-4FFF-4635-B9C4-C3B96194E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3" t="13602" r="78868" b="19626"/>
          <a:stretch/>
        </p:blipFill>
        <p:spPr>
          <a:xfrm>
            <a:off x="569345" y="951847"/>
            <a:ext cx="2458528" cy="495430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CD6490B-B9C1-4806-9272-90C47E76D8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73" y="1382644"/>
            <a:ext cx="1620000" cy="1620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5DB9D51-C234-4829-8D0D-E91354E8C4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808" y="1382644"/>
            <a:ext cx="1620000" cy="16200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3344ECB-BBB6-4BE4-98C6-7FCCFDB289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743" y="1382644"/>
            <a:ext cx="1620000" cy="16200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C9C48921-30B7-47F8-9A8C-E1A6923F65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73" y="3733413"/>
            <a:ext cx="1620000" cy="1620000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C85159D1-AC6C-431E-A9BD-EE8462A3E8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808" y="3733413"/>
            <a:ext cx="1620000" cy="162000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AB8AB279-4785-493E-B899-E29FF9A9EA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743" y="3733413"/>
            <a:ext cx="1620000" cy="1620000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BE8F2D8-0463-4637-9D58-8E402BBD94D9}"/>
              </a:ext>
            </a:extLst>
          </p:cNvPr>
          <p:cNvSpPr txBox="1"/>
          <p:nvPr/>
        </p:nvSpPr>
        <p:spPr>
          <a:xfrm>
            <a:off x="3379518" y="1013312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Circular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8F645FF-0D7C-4E3B-BA8C-C61D489F5303}"/>
              </a:ext>
            </a:extLst>
          </p:cNvPr>
          <p:cNvSpPr txBox="1"/>
          <p:nvPr/>
        </p:nvSpPr>
        <p:spPr>
          <a:xfrm>
            <a:off x="5416453" y="1013312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Iseg</a:t>
            </a:r>
            <a:endParaRPr lang="en-US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1E69909-39CF-4062-BDE7-10D1266094BA}"/>
              </a:ext>
            </a:extLst>
          </p:cNvPr>
          <p:cNvSpPr txBox="1"/>
          <p:nvPr/>
        </p:nvSpPr>
        <p:spPr>
          <a:xfrm>
            <a:off x="7453388" y="1013312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Seg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80EC4C7-BCAF-4E0E-BAC1-ED3C76C8A799}"/>
              </a:ext>
            </a:extLst>
          </p:cNvPr>
          <p:cNvSpPr txBox="1"/>
          <p:nvPr/>
        </p:nvSpPr>
        <p:spPr>
          <a:xfrm>
            <a:off x="3367872" y="3364081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Fluid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C30ECFB-DADF-4B8E-9885-441A23D4F5A4}"/>
              </a:ext>
            </a:extLst>
          </p:cNvPr>
          <p:cNvSpPr txBox="1"/>
          <p:nvPr/>
        </p:nvSpPr>
        <p:spPr>
          <a:xfrm>
            <a:off x="5404807" y="3364081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SPM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15665902-62A4-4BBE-B8A6-E79E42B7210B}"/>
              </a:ext>
            </a:extLst>
          </p:cNvPr>
          <p:cNvSpPr txBox="1"/>
          <p:nvPr/>
        </p:nvSpPr>
        <p:spPr>
          <a:xfrm>
            <a:off x="7441742" y="3364081"/>
            <a:ext cx="12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62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A26AE-EAE6-4B8D-A355-37B498D94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Stator Parameter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DB99E6C-9942-4FC6-80AE-D0FF24B26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B31A14-7843-4C73-B09A-6FB5265DA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79A5056-9354-4601-A3F8-36F58E14A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" t="15077" r="80378" b="37031"/>
          <a:stretch/>
        </p:blipFill>
        <p:spPr>
          <a:xfrm>
            <a:off x="684938" y="2311858"/>
            <a:ext cx="2213537" cy="3265361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B2073555-CE20-4D0D-A21C-1CC16828C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044" y="393807"/>
            <a:ext cx="3617103" cy="5427952"/>
          </a:xfrm>
          <a:prstGeom prst="rect">
            <a:avLst/>
          </a:prstGeom>
        </p:spPr>
      </p:pic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DE2E4945-A0A1-4D24-923D-3DCB081ECD1D}"/>
              </a:ext>
            </a:extLst>
          </p:cNvPr>
          <p:cNvCxnSpPr>
            <a:cxnSpLocks/>
          </p:cNvCxnSpPr>
          <p:nvPr/>
        </p:nvCxnSpPr>
        <p:spPr>
          <a:xfrm flipV="1">
            <a:off x="4644852" y="1720251"/>
            <a:ext cx="651088" cy="729745"/>
          </a:xfrm>
          <a:prstGeom prst="straightConnector1">
            <a:avLst/>
          </a:prstGeom>
          <a:ln w="1905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DADA5003-2017-47A6-B4F0-D8D30E5E80DE}"/>
              </a:ext>
            </a:extLst>
          </p:cNvPr>
          <p:cNvCxnSpPr>
            <a:cxnSpLocks/>
          </p:cNvCxnSpPr>
          <p:nvPr/>
        </p:nvCxnSpPr>
        <p:spPr>
          <a:xfrm>
            <a:off x="5566494" y="2778769"/>
            <a:ext cx="168911" cy="24579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128D7394-EE41-4FF4-9AEF-B7BDF088F54F}"/>
              </a:ext>
            </a:extLst>
          </p:cNvPr>
          <p:cNvCxnSpPr/>
          <p:nvPr/>
        </p:nvCxnSpPr>
        <p:spPr>
          <a:xfrm>
            <a:off x="5399412" y="3331215"/>
            <a:ext cx="99709" cy="175165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e 65">
            <a:extLst>
              <a:ext uri="{FF2B5EF4-FFF2-40B4-BE49-F238E27FC236}">
                <a16:creationId xmlns:a16="http://schemas.microsoft.com/office/drawing/2014/main" id="{10F5500F-D9AA-4421-8B55-D1B121DEE7F5}"/>
              </a:ext>
            </a:extLst>
          </p:cNvPr>
          <p:cNvSpPr/>
          <p:nvPr/>
        </p:nvSpPr>
        <p:spPr>
          <a:xfrm>
            <a:off x="5609611" y="3740833"/>
            <a:ext cx="203706" cy="20370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e 66">
            <a:extLst>
              <a:ext uri="{FF2B5EF4-FFF2-40B4-BE49-F238E27FC236}">
                <a16:creationId xmlns:a16="http://schemas.microsoft.com/office/drawing/2014/main" id="{BFCEFCEA-63CA-4C09-8226-26226F30E70D}"/>
              </a:ext>
            </a:extLst>
          </p:cNvPr>
          <p:cNvSpPr/>
          <p:nvPr/>
        </p:nvSpPr>
        <p:spPr>
          <a:xfrm>
            <a:off x="6506999" y="4091164"/>
            <a:ext cx="407412" cy="40741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ttangolo 68">
            <a:extLst>
              <a:ext uri="{FF2B5EF4-FFF2-40B4-BE49-F238E27FC236}">
                <a16:creationId xmlns:a16="http://schemas.microsoft.com/office/drawing/2014/main" id="{8AAB5B28-DB4A-4580-9062-BEB5F9D52C84}"/>
              </a:ext>
            </a:extLst>
          </p:cNvPr>
          <p:cNvSpPr/>
          <p:nvPr/>
        </p:nvSpPr>
        <p:spPr>
          <a:xfrm>
            <a:off x="684937" y="2372264"/>
            <a:ext cx="2213537" cy="48307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9ED6EFF5-0851-41B9-85AC-D32A0B9B0CE3}"/>
              </a:ext>
            </a:extLst>
          </p:cNvPr>
          <p:cNvCxnSpPr/>
          <p:nvPr/>
        </p:nvCxnSpPr>
        <p:spPr>
          <a:xfrm flipV="1">
            <a:off x="2898475" y="2078966"/>
            <a:ext cx="2087593" cy="5262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ttangolo 71">
            <a:extLst>
              <a:ext uri="{FF2B5EF4-FFF2-40B4-BE49-F238E27FC236}">
                <a16:creationId xmlns:a16="http://schemas.microsoft.com/office/drawing/2014/main" id="{983DD1EC-D5CA-4B90-AC69-251E78454FE4}"/>
              </a:ext>
            </a:extLst>
          </p:cNvPr>
          <p:cNvSpPr/>
          <p:nvPr/>
        </p:nvSpPr>
        <p:spPr>
          <a:xfrm>
            <a:off x="684937" y="2936764"/>
            <a:ext cx="2213537" cy="411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177D548A-5D00-470D-8DAD-482F461A718A}"/>
              </a:ext>
            </a:extLst>
          </p:cNvPr>
          <p:cNvCxnSpPr>
            <a:cxnSpLocks/>
            <a:stCxn id="72" idx="3"/>
          </p:cNvCxnSpPr>
          <p:nvPr/>
        </p:nvCxnSpPr>
        <p:spPr>
          <a:xfrm flipV="1">
            <a:off x="2898474" y="2915750"/>
            <a:ext cx="2752475" cy="2270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ttangolo 74">
            <a:extLst>
              <a:ext uri="{FF2B5EF4-FFF2-40B4-BE49-F238E27FC236}">
                <a16:creationId xmlns:a16="http://schemas.microsoft.com/office/drawing/2014/main" id="{2B869165-D3EE-4B50-8F74-640F18D77FC8}"/>
              </a:ext>
            </a:extLst>
          </p:cNvPr>
          <p:cNvSpPr/>
          <p:nvPr/>
        </p:nvSpPr>
        <p:spPr>
          <a:xfrm>
            <a:off x="684938" y="3404552"/>
            <a:ext cx="2213537" cy="48307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6D60DC47-DEEE-4159-BFB0-5D7D30BF87C4}"/>
              </a:ext>
            </a:extLst>
          </p:cNvPr>
          <p:cNvCxnSpPr>
            <a:cxnSpLocks/>
            <a:stCxn id="75" idx="3"/>
          </p:cNvCxnSpPr>
          <p:nvPr/>
        </p:nvCxnSpPr>
        <p:spPr>
          <a:xfrm flipV="1">
            <a:off x="2898475" y="3429000"/>
            <a:ext cx="2550791" cy="21709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tangolo 81">
            <a:extLst>
              <a:ext uri="{FF2B5EF4-FFF2-40B4-BE49-F238E27FC236}">
                <a16:creationId xmlns:a16="http://schemas.microsoft.com/office/drawing/2014/main" id="{5BB0FDBE-AD1E-49E7-85AA-0C26D45D1CFD}"/>
              </a:ext>
            </a:extLst>
          </p:cNvPr>
          <p:cNvSpPr/>
          <p:nvPr/>
        </p:nvSpPr>
        <p:spPr>
          <a:xfrm>
            <a:off x="682066" y="3963913"/>
            <a:ext cx="2213537" cy="9695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5E9A2269-3524-460F-8806-8DC425A78EC8}"/>
              </a:ext>
            </a:extLst>
          </p:cNvPr>
          <p:cNvCxnSpPr>
            <a:stCxn id="82" idx="3"/>
            <a:endCxn id="66" idx="2"/>
          </p:cNvCxnSpPr>
          <p:nvPr/>
        </p:nvCxnSpPr>
        <p:spPr>
          <a:xfrm flipV="1">
            <a:off x="2895603" y="3842686"/>
            <a:ext cx="2714008" cy="60601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tangolo 84">
            <a:extLst>
              <a:ext uri="{FF2B5EF4-FFF2-40B4-BE49-F238E27FC236}">
                <a16:creationId xmlns:a16="http://schemas.microsoft.com/office/drawing/2014/main" id="{CEA62969-671F-42C4-B5BB-CFE81A438F77}"/>
              </a:ext>
            </a:extLst>
          </p:cNvPr>
          <p:cNvSpPr/>
          <p:nvPr/>
        </p:nvSpPr>
        <p:spPr>
          <a:xfrm>
            <a:off x="682066" y="4959183"/>
            <a:ext cx="2213537" cy="47356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ttore diritto 86">
            <a:extLst>
              <a:ext uri="{FF2B5EF4-FFF2-40B4-BE49-F238E27FC236}">
                <a16:creationId xmlns:a16="http://schemas.microsoft.com/office/drawing/2014/main" id="{D1685E83-A475-4ADA-BC4B-9AC1A7D540E1}"/>
              </a:ext>
            </a:extLst>
          </p:cNvPr>
          <p:cNvCxnSpPr>
            <a:stCxn id="85" idx="3"/>
            <a:endCxn id="67" idx="2"/>
          </p:cNvCxnSpPr>
          <p:nvPr/>
        </p:nvCxnSpPr>
        <p:spPr>
          <a:xfrm flipV="1">
            <a:off x="2895603" y="4294870"/>
            <a:ext cx="3611396" cy="901093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54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9" grpId="0" animBg="1"/>
      <p:bldP spid="72" grpId="0" animBg="1"/>
      <p:bldP spid="75" grpId="0" animBg="1"/>
      <p:bldP spid="82" grpId="0" animBg="1"/>
      <p:bldP spid="8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DF608F-A3EC-4E56-B05F-69FA1DD4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Rotor Parameter – </a:t>
            </a:r>
            <a:r>
              <a:rPr lang="en-US" dirty="0" err="1"/>
              <a:t>SyR</a:t>
            </a:r>
            <a:r>
              <a:rPr lang="en-US" dirty="0"/>
              <a:t> and PM-</a:t>
            </a:r>
            <a:r>
              <a:rPr lang="en-US" dirty="0" err="1"/>
              <a:t>SyR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A6DEB3B-B8B6-45B9-A918-78BA12B3E5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0B505EB-C8CA-4EAE-A14B-126516A59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E7EA336-588F-4CFF-AD95-7BD856C0E1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26" t="13603" r="60472" b="2222"/>
          <a:stretch/>
        </p:blipFill>
        <p:spPr>
          <a:xfrm>
            <a:off x="367970" y="971985"/>
            <a:ext cx="1895279" cy="491402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2B7CD1C-7315-4A8E-B58E-4C10231E6B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165" y="884915"/>
            <a:ext cx="2934661" cy="2509744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D1ABC66B-B570-4CD0-A4FD-1522F3488616}"/>
              </a:ext>
            </a:extLst>
          </p:cNvPr>
          <p:cNvSpPr/>
          <p:nvPr/>
        </p:nvSpPr>
        <p:spPr>
          <a:xfrm>
            <a:off x="367970" y="1457864"/>
            <a:ext cx="1895279" cy="84538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CB10378-A663-4C91-9B88-6687AE739AF2}"/>
              </a:ext>
            </a:extLst>
          </p:cNvPr>
          <p:cNvSpPr/>
          <p:nvPr/>
        </p:nvSpPr>
        <p:spPr>
          <a:xfrm rot="2702531">
            <a:off x="4472984" y="958887"/>
            <a:ext cx="1297538" cy="58744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006FBBC0-C7A2-415A-8C1F-4FB64966639D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 flipV="1">
            <a:off x="2263249" y="1074742"/>
            <a:ext cx="2387388" cy="805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61913C25-AF45-4851-BD84-09BE1D75FB36}"/>
              </a:ext>
            </a:extLst>
          </p:cNvPr>
          <p:cNvSpPr/>
          <p:nvPr/>
        </p:nvSpPr>
        <p:spPr>
          <a:xfrm>
            <a:off x="367969" y="2343473"/>
            <a:ext cx="1895279" cy="845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C2D264B5-F272-4799-88C4-C8A716C9BC91}"/>
              </a:ext>
            </a:extLst>
          </p:cNvPr>
          <p:cNvSpPr/>
          <p:nvPr/>
        </p:nvSpPr>
        <p:spPr>
          <a:xfrm rot="19776059">
            <a:off x="4478366" y="2148370"/>
            <a:ext cx="1232086" cy="4251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87EFFED8-7EEC-41D4-9C4A-B87D14C569BC}"/>
              </a:ext>
            </a:extLst>
          </p:cNvPr>
          <p:cNvGrpSpPr/>
          <p:nvPr/>
        </p:nvGrpSpPr>
        <p:grpSpPr>
          <a:xfrm>
            <a:off x="6837356" y="838383"/>
            <a:ext cx="2160000" cy="5408316"/>
            <a:chOff x="6381743" y="809604"/>
            <a:chExt cx="2160000" cy="5408316"/>
          </a:xfrm>
        </p:grpSpPr>
        <p:sp>
          <p:nvSpPr>
            <p:cNvPr id="35" name="Rettangolo 34">
              <a:extLst>
                <a:ext uri="{FF2B5EF4-FFF2-40B4-BE49-F238E27FC236}">
                  <a16:creationId xmlns:a16="http://schemas.microsoft.com/office/drawing/2014/main" id="{CCDEE3ED-15FC-4C0F-9678-EDAF891E7E8D}"/>
                </a:ext>
              </a:extLst>
            </p:cNvPr>
            <p:cNvSpPr/>
            <p:nvPr/>
          </p:nvSpPr>
          <p:spPr>
            <a:xfrm>
              <a:off x="6381743" y="809604"/>
              <a:ext cx="2160000" cy="540831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uppo 44">
              <a:extLst>
                <a:ext uri="{FF2B5EF4-FFF2-40B4-BE49-F238E27FC236}">
                  <a16:creationId xmlns:a16="http://schemas.microsoft.com/office/drawing/2014/main" id="{D4138034-8732-482E-8B03-BE08F364AB88}"/>
                </a:ext>
              </a:extLst>
            </p:cNvPr>
            <p:cNvGrpSpPr/>
            <p:nvPr/>
          </p:nvGrpSpPr>
          <p:grpSpPr>
            <a:xfrm>
              <a:off x="6741743" y="918018"/>
              <a:ext cx="1440000" cy="5216101"/>
              <a:chOff x="6741743" y="918018"/>
              <a:chExt cx="1440000" cy="5216101"/>
            </a:xfrm>
          </p:grpSpPr>
          <p:pic>
            <p:nvPicPr>
              <p:cNvPr id="28" name="Immagine 27">
                <a:extLst>
                  <a:ext uri="{FF2B5EF4-FFF2-40B4-BE49-F238E27FC236}">
                    <a16:creationId xmlns:a16="http://schemas.microsoft.com/office/drawing/2014/main" id="{26043151-EFD1-4FD1-BC28-6E108796B1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1743" y="1199240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29" name="Immagine 28">
                <a:extLst>
                  <a:ext uri="{FF2B5EF4-FFF2-40B4-BE49-F238E27FC236}">
                    <a16:creationId xmlns:a16="http://schemas.microsoft.com/office/drawing/2014/main" id="{CB3EEEEE-5863-46B7-A2E1-25A0BB41F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1743" y="2977345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30" name="Immagine 29">
                <a:extLst>
                  <a:ext uri="{FF2B5EF4-FFF2-40B4-BE49-F238E27FC236}">
                    <a16:creationId xmlns:a16="http://schemas.microsoft.com/office/drawing/2014/main" id="{154F6F8B-5AC8-4CBA-893F-5F4D236B1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1743" y="4694119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1155807F-D3AE-429B-B971-8D8A09B7F734}"/>
                  </a:ext>
                </a:extLst>
              </p:cNvPr>
              <p:cNvSpPr txBox="1"/>
              <p:nvPr/>
            </p:nvSpPr>
            <p:spPr>
              <a:xfrm>
                <a:off x="6741744" y="918018"/>
                <a:ext cx="14399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dx=[-1 -1 -1]</a:t>
                </a:r>
              </a:p>
            </p:txBody>
          </p:sp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610FBC1F-6644-4DA5-9B47-D65D8886238B}"/>
                  </a:ext>
                </a:extLst>
              </p:cNvPr>
              <p:cNvSpPr txBox="1"/>
              <p:nvPr/>
            </p:nvSpPr>
            <p:spPr>
              <a:xfrm>
                <a:off x="6741744" y="2696123"/>
                <a:ext cx="14399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dx=[0 0 0]</a:t>
                </a:r>
              </a:p>
            </p:txBody>
          </p:sp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A7D763AD-BDDE-4E6F-BEB9-9D92C3D53A3F}"/>
                  </a:ext>
                </a:extLst>
              </p:cNvPr>
              <p:cNvSpPr txBox="1"/>
              <p:nvPr/>
            </p:nvSpPr>
            <p:spPr>
              <a:xfrm>
                <a:off x="6741745" y="4412896"/>
                <a:ext cx="14399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dx=[+1 +1 +1]</a:t>
                </a:r>
              </a:p>
            </p:txBody>
          </p:sp>
        </p:grpSp>
      </p:grpSp>
      <p:sp>
        <p:nvSpPr>
          <p:cNvPr id="37" name="Rettangolo 36">
            <a:extLst>
              <a:ext uri="{FF2B5EF4-FFF2-40B4-BE49-F238E27FC236}">
                <a16:creationId xmlns:a16="http://schemas.microsoft.com/office/drawing/2014/main" id="{A3FA92A3-638B-457E-B070-84ED960963D8}"/>
              </a:ext>
            </a:extLst>
          </p:cNvPr>
          <p:cNvSpPr/>
          <p:nvPr/>
        </p:nvSpPr>
        <p:spPr>
          <a:xfrm>
            <a:off x="367969" y="3238300"/>
            <a:ext cx="1895279" cy="39685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6CE17915-6964-42BB-9B2D-F93ACD8B03D6}"/>
              </a:ext>
            </a:extLst>
          </p:cNvPr>
          <p:cNvCxnSpPr>
            <a:stCxn id="16" idx="3"/>
            <a:endCxn id="17" idx="2"/>
          </p:cNvCxnSpPr>
          <p:nvPr/>
        </p:nvCxnSpPr>
        <p:spPr>
          <a:xfrm flipV="1">
            <a:off x="2263248" y="2672669"/>
            <a:ext cx="2299810" cy="934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27CAC249-4890-4341-9E34-7BFA21ABC7FA}"/>
              </a:ext>
            </a:extLst>
          </p:cNvPr>
          <p:cNvCxnSpPr>
            <a:stCxn id="37" idx="3"/>
            <a:endCxn id="35" idx="1"/>
          </p:cNvCxnSpPr>
          <p:nvPr/>
        </p:nvCxnSpPr>
        <p:spPr>
          <a:xfrm>
            <a:off x="2263248" y="3436727"/>
            <a:ext cx="4574108" cy="10581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ttangolo 48">
            <a:extLst>
              <a:ext uri="{FF2B5EF4-FFF2-40B4-BE49-F238E27FC236}">
                <a16:creationId xmlns:a16="http://schemas.microsoft.com/office/drawing/2014/main" id="{E6DF5894-C11E-42F4-9DAC-A432AC15A39C}"/>
              </a:ext>
            </a:extLst>
          </p:cNvPr>
          <p:cNvSpPr/>
          <p:nvPr/>
        </p:nvSpPr>
        <p:spPr>
          <a:xfrm>
            <a:off x="367969" y="4129840"/>
            <a:ext cx="1895279" cy="39685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E905EB37-7F6F-4118-91B2-1DBBBE87B5AA}"/>
              </a:ext>
            </a:extLst>
          </p:cNvPr>
          <p:cNvSpPr txBox="1"/>
          <p:nvPr/>
        </p:nvSpPr>
        <p:spPr>
          <a:xfrm>
            <a:off x="3312592" y="3986055"/>
            <a:ext cx="2103120" cy="46166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PMs amount in the flux barriers [</a:t>
            </a:r>
            <a:r>
              <a:rPr lang="en-US" sz="1200" dirty="0" err="1"/>
              <a:t>pu</a:t>
            </a:r>
            <a:r>
              <a:rPr lang="en-US" sz="1200" dirty="0"/>
              <a:t>] (Circular only)</a:t>
            </a:r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59FE52FC-D121-4980-A51F-8956C2F32A1B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 flipV="1">
            <a:off x="2263248" y="4216888"/>
            <a:ext cx="1049344" cy="11137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tangolo 52">
            <a:extLst>
              <a:ext uri="{FF2B5EF4-FFF2-40B4-BE49-F238E27FC236}">
                <a16:creationId xmlns:a16="http://schemas.microsoft.com/office/drawing/2014/main" id="{FDB8516E-09BB-433F-AA56-97F354B9CE1B}"/>
              </a:ext>
            </a:extLst>
          </p:cNvPr>
          <p:cNvSpPr/>
          <p:nvPr/>
        </p:nvSpPr>
        <p:spPr>
          <a:xfrm>
            <a:off x="367969" y="4587040"/>
            <a:ext cx="1895279" cy="39685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819016F7-7528-4E0E-BA00-DC961054B2F6}"/>
              </a:ext>
            </a:extLst>
          </p:cNvPr>
          <p:cNvSpPr txBox="1"/>
          <p:nvPr/>
        </p:nvSpPr>
        <p:spPr>
          <a:xfrm>
            <a:off x="3583724" y="4919815"/>
            <a:ext cx="2435315" cy="27699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Flux Barrier Shift (Circular and Seg)</a:t>
            </a:r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9AF5D860-E025-49AB-B82E-D07D418D10D6}"/>
              </a:ext>
            </a:extLst>
          </p:cNvPr>
          <p:cNvCxnSpPr>
            <a:cxnSpLocks/>
            <a:stCxn id="53" idx="3"/>
            <a:endCxn id="54" idx="1"/>
          </p:cNvCxnSpPr>
          <p:nvPr/>
        </p:nvCxnSpPr>
        <p:spPr>
          <a:xfrm>
            <a:off x="2263248" y="4785467"/>
            <a:ext cx="1320476" cy="27284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tangolo 57">
            <a:extLst>
              <a:ext uri="{FF2B5EF4-FFF2-40B4-BE49-F238E27FC236}">
                <a16:creationId xmlns:a16="http://schemas.microsoft.com/office/drawing/2014/main" id="{420C11DC-5630-47B4-A21F-0DEC2A2821D3}"/>
              </a:ext>
            </a:extLst>
          </p:cNvPr>
          <p:cNvSpPr/>
          <p:nvPr/>
        </p:nvSpPr>
        <p:spPr>
          <a:xfrm>
            <a:off x="367969" y="5029000"/>
            <a:ext cx="1895279" cy="857014"/>
          </a:xfrm>
          <a:prstGeom prst="rect">
            <a:avLst/>
          </a:prstGeom>
          <a:noFill/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16D7BA15-3C2D-45AE-A380-AE8F257B42E0}"/>
              </a:ext>
            </a:extLst>
          </p:cNvPr>
          <p:cNvSpPr txBox="1"/>
          <p:nvPr/>
        </p:nvSpPr>
        <p:spPr>
          <a:xfrm>
            <a:off x="3250450" y="5571640"/>
            <a:ext cx="1089422" cy="276999"/>
          </a:xfrm>
          <a:prstGeom prst="rect">
            <a:avLst/>
          </a:prstGeom>
          <a:noFill/>
          <a:ln w="19050">
            <a:solidFill>
              <a:srgbClr val="009999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Structural ribs</a:t>
            </a:r>
          </a:p>
        </p:txBody>
      </p: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9E6A425D-E66D-4148-B37A-E95704495F54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2263248" y="5457507"/>
            <a:ext cx="987202" cy="252633"/>
          </a:xfrm>
          <a:prstGeom prst="line">
            <a:avLst/>
          </a:prstGeom>
          <a:ln w="19050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09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7" grpId="0" animBg="1"/>
      <p:bldP spid="37" grpId="0" animBg="1"/>
      <p:bldP spid="49" grpId="0" animBg="1"/>
      <p:bldP spid="50" grpId="0" animBg="1"/>
      <p:bldP spid="53" grpId="0" animBg="1"/>
      <p:bldP spid="54" grpId="0" animBg="1"/>
      <p:bldP spid="58" grpId="0" animBg="1"/>
      <p:bldP spid="5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DF608F-A3EC-4E56-B05F-69FA1DD4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Flux Barrier Shift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055EC7-E15D-48AD-B524-81497023E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Flux Barrier Shift (*) is used to reduce the torque ripple in </a:t>
            </a:r>
            <a:r>
              <a:rPr lang="en-US" dirty="0" err="1"/>
              <a:t>SyR</a:t>
            </a:r>
            <a:r>
              <a:rPr lang="en-US" dirty="0"/>
              <a:t> and PM-</a:t>
            </a:r>
            <a:r>
              <a:rPr lang="en-US" dirty="0" err="1"/>
              <a:t>SyR</a:t>
            </a:r>
            <a:r>
              <a:rPr lang="en-US" dirty="0"/>
              <a:t> machines</a:t>
            </a:r>
          </a:p>
          <a:p>
            <a:pPr lvl="1"/>
            <a:r>
              <a:rPr lang="en-US" dirty="0"/>
              <a:t>Feature introduced on May 2018</a:t>
            </a:r>
          </a:p>
          <a:p>
            <a:pPr lvl="1"/>
            <a:r>
              <a:rPr lang="en-US" dirty="0"/>
              <a:t>Available only for Circular and Seg geometries</a:t>
            </a:r>
          </a:p>
          <a:p>
            <a:pPr lvl="1"/>
            <a:r>
              <a:rPr lang="en-US" dirty="0"/>
              <a:t>On the electrical period, one pole is narrowed by the shift angle, while the other is widened by the same quantity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A6DEB3B-B8B6-45B9-A918-78BA12B3E5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SyR-e: an Open-Source tool for Electrical Machines Design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0B505EB-C8CA-4EAE-A14B-126516A59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5BA733-0920-462E-B6C8-B4DB09EEB2B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88DA0DD-9662-4B08-8BCE-C2C9FB6903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77" y="3589220"/>
            <a:ext cx="3600000" cy="225142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47082F4-A675-49DD-B63E-4BBA97AF86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046" y="3589220"/>
            <a:ext cx="3600000" cy="2251428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9AF368A6-50BE-4606-A1A0-5293B99D9B67}"/>
              </a:ext>
            </a:extLst>
          </p:cNvPr>
          <p:cNvSpPr/>
          <p:nvPr/>
        </p:nvSpPr>
        <p:spPr>
          <a:xfrm>
            <a:off x="909223" y="5581862"/>
            <a:ext cx="754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(*) S. Ferrari, G. Pellegrino, M. </a:t>
            </a:r>
            <a:r>
              <a:rPr lang="en-US" sz="1200" dirty="0" err="1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Davoli</a:t>
            </a:r>
            <a:r>
              <a:rPr lang="en-US" sz="1200" dirty="0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 and C. </a:t>
            </a:r>
            <a:r>
              <a:rPr lang="en-US" sz="1200" dirty="0" err="1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Bianchini</a:t>
            </a:r>
            <a:r>
              <a:rPr lang="en-US" sz="1200" dirty="0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, “Reduction of Torque Ripple in Synchronous Reluctance Machines through Flux Barrier Shift”, 2018 XXIII International Conference on Electrical Machines (ICEM), </a:t>
            </a:r>
            <a:r>
              <a:rPr lang="en-US" sz="1200" dirty="0" err="1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Alexandroupoli</a:t>
            </a:r>
            <a:r>
              <a:rPr lang="en-US" sz="1200" dirty="0">
                <a:solidFill>
                  <a:prstClr val="black"/>
                </a:solidFill>
                <a:latin typeface="+mj-lt"/>
                <a:ea typeface="MS PGothic" panose="020B0600070205080204" pitchFamily="34" charset="-128"/>
              </a:rPr>
              <a:t>, Greece, September 3-6, 2018.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1C08C90-9A40-4BA4-8E60-BE1AD4019310}"/>
              </a:ext>
            </a:extLst>
          </p:cNvPr>
          <p:cNvSpPr txBox="1"/>
          <p:nvPr/>
        </p:nvSpPr>
        <p:spPr>
          <a:xfrm>
            <a:off x="1068535" y="3429000"/>
            <a:ext cx="284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Regular rotor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1E7503EE-DB3F-4B37-8506-E80A45EE19AE}"/>
              </a:ext>
            </a:extLst>
          </p:cNvPr>
          <p:cNvSpPr txBox="1"/>
          <p:nvPr/>
        </p:nvSpPr>
        <p:spPr>
          <a:xfrm>
            <a:off x="5476158" y="3429000"/>
            <a:ext cx="284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Shifted rotor</a:t>
            </a:r>
          </a:p>
        </p:txBody>
      </p:sp>
    </p:spTree>
    <p:extLst>
      <p:ext uri="{BB962C8B-B14F-4D97-AF65-F5344CB8AC3E}">
        <p14:creationId xmlns:p14="http://schemas.microsoft.com/office/powerpoint/2010/main" val="2995939835"/>
      </p:ext>
    </p:extLst>
  </p:cSld>
  <p:clrMapOvr>
    <a:masterClrMapping/>
  </p:clrMapOvr>
</p:sld>
</file>

<file path=ppt/theme/theme1.xml><?xml version="1.0" encoding="utf-8"?>
<a:theme xmlns:a="http://schemas.openxmlformats.org/drawingml/2006/main" name="syre_SF">
  <a:themeElements>
    <a:clrScheme name="Retrospettivo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lo presentazione new.potx" id="{4C5EAD4E-0EC4-4983-A901-6AF74F9BECB7}" vid="{1E7C9651-4638-45AC-BE87-7CCC4923FCA0}"/>
    </a:ext>
  </a:extLst>
</a:theme>
</file>

<file path=ppt/theme/theme2.xml><?xml version="1.0" encoding="utf-8"?>
<a:theme xmlns:a="http://schemas.openxmlformats.org/drawingml/2006/main" name="Polito_SF">
  <a:themeElements>
    <a:clrScheme name="Retrospettivo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lo presentazione new.potx" id="{4C5EAD4E-0EC4-4983-A901-6AF74F9BECB7}" vid="{FD549FDC-66AA-47C5-A9DD-0584D2E368EC}"/>
    </a:ext>
  </a:extLst>
</a:theme>
</file>

<file path=ppt/theme/theme3.xml><?xml version="1.0" encoding="utf-8"?>
<a:theme xmlns:a="http://schemas.openxmlformats.org/drawingml/2006/main" name="PEIC_SF">
  <a:themeElements>
    <a:clrScheme name="Retrospettivo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lo presentazione new.potx" id="{4C5EAD4E-0EC4-4983-A901-6AF74F9BECB7}" vid="{31908ED4-A292-4D3E-9DEE-9FE98AF277A4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modello presentazione new</Template>
  <TotalTime>3727</TotalTime>
  <Words>1778</Words>
  <Application>Microsoft Office PowerPoint</Application>
  <PresentationFormat>Presentazione su schermo (4:3)</PresentationFormat>
  <Paragraphs>350</Paragraphs>
  <Slides>43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43</vt:i4>
      </vt:variant>
    </vt:vector>
  </HeadingPairs>
  <TitlesOfParts>
    <vt:vector size="49" baseType="lpstr">
      <vt:lpstr>Calibri</vt:lpstr>
      <vt:lpstr>Calibri Light</vt:lpstr>
      <vt:lpstr>Cambria Math</vt:lpstr>
      <vt:lpstr>syre_SF</vt:lpstr>
      <vt:lpstr>Polito_SF</vt:lpstr>
      <vt:lpstr>PEIC_SF</vt:lpstr>
      <vt:lpstr>SyR-e: an Open-Souce Tool for Electrical Machines Design </vt:lpstr>
      <vt:lpstr>Content</vt:lpstr>
      <vt:lpstr>What is SyR-e?</vt:lpstr>
      <vt:lpstr>Content</vt:lpstr>
      <vt:lpstr>SyR-e sections</vt:lpstr>
      <vt:lpstr>Main inputs and rotor geometries</vt:lpstr>
      <vt:lpstr>Stator Parameter</vt:lpstr>
      <vt:lpstr>Rotor Parameter – SyR and PM-SyR</vt:lpstr>
      <vt:lpstr>Flux Barrier Shift</vt:lpstr>
      <vt:lpstr>Mechanical model</vt:lpstr>
      <vt:lpstr>Rotor Parameter – SPM</vt:lpstr>
      <vt:lpstr>Rotor Parameter – Vtype</vt:lpstr>
      <vt:lpstr>Additional inputs</vt:lpstr>
      <vt:lpstr>Windings setting</vt:lpstr>
      <vt:lpstr>Material library</vt:lpstr>
      <vt:lpstr>Content</vt:lpstr>
      <vt:lpstr>Preliminary Design</vt:lpstr>
      <vt:lpstr>FEA-Augmented Model (FEAfix)</vt:lpstr>
      <vt:lpstr>Content</vt:lpstr>
      <vt:lpstr>Design Optimization</vt:lpstr>
      <vt:lpstr>Multi-Objective Design Optimization</vt:lpstr>
      <vt:lpstr>Content</vt:lpstr>
      <vt:lpstr>FEA simulations</vt:lpstr>
      <vt:lpstr>Content</vt:lpstr>
      <vt:lpstr>Case study</vt:lpstr>
      <vt:lpstr>Design inputs</vt:lpstr>
      <vt:lpstr>Content</vt:lpstr>
      <vt:lpstr>Preliminary design – analytical model</vt:lpstr>
      <vt:lpstr>Preliminary design – FEAfix</vt:lpstr>
      <vt:lpstr>Preliminary design – FEA validation</vt:lpstr>
      <vt:lpstr>Content</vt:lpstr>
      <vt:lpstr>FEA post-processing – single point</vt:lpstr>
      <vt:lpstr>FEA post-processing – magnetic model</vt:lpstr>
      <vt:lpstr>Magnetic model manipulation</vt:lpstr>
      <vt:lpstr>Content</vt:lpstr>
      <vt:lpstr>Flux Barrier Shift</vt:lpstr>
      <vt:lpstr>Content</vt:lpstr>
      <vt:lpstr>Design Optimization</vt:lpstr>
      <vt:lpstr>Design Optimization</vt:lpstr>
      <vt:lpstr>Content</vt:lpstr>
      <vt:lpstr>Design Comparison – MTPA</vt:lpstr>
      <vt:lpstr>Design Comparison – Torque waveform</vt:lpstr>
      <vt:lpstr>Design Comparison – Torque ripple 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SyR-e: an Open-Souce Tool for Electrical Machines Design</dc:title>
  <dc:creator>Simone Ferrari</dc:creator>
  <cp:lastModifiedBy>FERRARI  SIMONE</cp:lastModifiedBy>
  <cp:revision>154</cp:revision>
  <dcterms:created xsi:type="dcterms:W3CDTF">2018-07-19T20:49:02Z</dcterms:created>
  <dcterms:modified xsi:type="dcterms:W3CDTF">2019-07-23T11:25:16Z</dcterms:modified>
</cp:coreProperties>
</file>